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61" r:id="rId3"/>
    <p:sldId id="296" r:id="rId4"/>
    <p:sldId id="298" r:id="rId5"/>
    <p:sldId id="310" r:id="rId6"/>
    <p:sldId id="309" r:id="rId7"/>
    <p:sldId id="299" r:id="rId8"/>
    <p:sldId id="300" r:id="rId9"/>
    <p:sldId id="301" r:id="rId10"/>
    <p:sldId id="302" r:id="rId11"/>
    <p:sldId id="303" r:id="rId12"/>
    <p:sldId id="291" r:id="rId13"/>
    <p:sldId id="292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E0BBF-CE5A-40CE-A63E-C8EBABD77F6C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1C1ED-E61A-45DF-9AEB-337FF8AC1A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65215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DFF3-3AD8-436B-8D36-CE6579974372}" type="datetimeFigureOut">
              <a:rPr lang="pt-BR" smtClean="0"/>
              <a:pPr/>
              <a:t>27/08/2014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F9780-6956-4204-BD9B-9E26D1E5D2C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85010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sz="3400" b="1" dirty="0" smtClean="0"/>
              <a:t>América Latina y </a:t>
            </a:r>
            <a:r>
              <a:rPr lang="pt-BR" sz="3400" b="1" dirty="0" err="1" smtClean="0"/>
              <a:t>sus</a:t>
            </a:r>
            <a:r>
              <a:rPr lang="pt-BR" sz="3400" b="1" dirty="0" smtClean="0"/>
              <a:t> desafios </a:t>
            </a:r>
            <a:r>
              <a:rPr lang="pt-BR" sz="3400" b="1" dirty="0" err="1" smtClean="0"/>
              <a:t>al</a:t>
            </a:r>
            <a:r>
              <a:rPr lang="pt-BR" sz="3400" b="1" dirty="0" smtClean="0"/>
              <a:t>  início </a:t>
            </a:r>
            <a:r>
              <a:rPr lang="pt-BR" sz="3400" b="1" dirty="0" err="1" smtClean="0"/>
              <a:t>del</a:t>
            </a:r>
            <a:r>
              <a:rPr lang="pt-BR" sz="3400" b="1" dirty="0" smtClean="0"/>
              <a:t> </a:t>
            </a:r>
            <a:r>
              <a:rPr lang="pt-BR" sz="3400" b="1" dirty="0" err="1" smtClean="0"/>
              <a:t>siglo</a:t>
            </a:r>
            <a:r>
              <a:rPr lang="pt-BR" sz="3400" b="1" dirty="0" smtClean="0"/>
              <a:t> 21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23850" y="1484785"/>
            <a:ext cx="8424863" cy="49685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endParaRPr lang="pt-BR" sz="2800" b="1" dirty="0">
              <a:solidFill>
                <a:schemeClr val="accent1"/>
              </a:solidFill>
            </a:endParaRPr>
          </a:p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endParaRPr lang="pt-BR" sz="2800" b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pt-BR" sz="2000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pt-BR" sz="2000" dirty="0">
                <a:solidFill>
                  <a:schemeClr val="accent1"/>
                </a:solidFill>
              </a:rPr>
              <a:t/>
            </a:r>
            <a:br>
              <a:rPr lang="pt-BR" sz="2000" dirty="0">
                <a:solidFill>
                  <a:schemeClr val="accent1"/>
                </a:solidFill>
              </a:rPr>
            </a:br>
            <a:endParaRPr lang="pt-BR" sz="2000" dirty="0">
              <a:solidFill>
                <a:schemeClr val="accent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126876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ES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Desarrollo y despegues en el capitalismo  </a:t>
            </a:r>
          </a:p>
          <a:p>
            <a:pPr marL="457200" indent="-457200"/>
            <a:endParaRPr lang="es-E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/>
            <a: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1.1 Características del primer despegue de América Latina  </a:t>
            </a:r>
          </a:p>
          <a:p>
            <a:pPr marL="457200" indent="-457200"/>
            <a: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1.2 Los signos de un segundo despegue latinoamericano </a:t>
            </a:r>
          </a:p>
          <a:p>
            <a:pPr marL="457200" indent="-457200"/>
            <a:endParaRPr lang="es-E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/>
            <a:r>
              <a:rPr lang="es-ES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 Convergencia e integración en el umbral del siglo 21 </a:t>
            </a:r>
          </a:p>
          <a:p>
            <a:pPr marL="457200" indent="-457200"/>
            <a:endParaRPr lang="es-E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2.1 Desde el abandono de emergencia desarrollista neoliberal  </a:t>
            </a:r>
            <a:b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2.2 Los gobiernos y el desarrollismo post-neoliberal sociales  </a:t>
            </a:r>
            <a:b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2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La heterogeneidad en el desarrollo de América Latina reciente</a:t>
            </a:r>
            <a:r>
              <a:rPr lang="es-E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es-E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3.1 Desarrollo Social y del Trabajo  </a:t>
            </a:r>
            <a:b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3.2 La heterogeneidad en la integración social y laboral</a:t>
            </a:r>
            <a:endParaRPr lang="es-E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"/>
            <a:ext cx="9144000" cy="6237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ES" sz="3200" b="1" dirty="0" smtClean="0"/>
              <a:t>América Latina - la evolución de la participación relativa del gasto social en el PIB (en%) y el valor del gasto social per cápita pública (en US$)</a:t>
            </a:r>
            <a:endParaRPr lang="pt-BR" sz="3200" b="1" dirty="0" smtClean="0">
              <a:solidFill>
                <a:schemeClr val="accent1"/>
              </a:solidFill>
            </a:endParaRP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395536" y="1700808"/>
          <a:ext cx="8424936" cy="5157192"/>
        </p:xfrm>
        <a:graphic>
          <a:graphicData uri="http://schemas.openxmlformats.org/presentationml/2006/ole">
            <p:oleObj spid="_x0000_s80897" name="Gráfico" r:id="rId3" imgW="5433100" imgH="2278398" progId="MSGraph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pt-BR" sz="2400" dirty="0" smtClean="0">
                <a:solidFill>
                  <a:schemeClr val="accent1"/>
                </a:solidFill>
              </a:rPr>
              <a:t/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95536" y="1484784"/>
            <a:ext cx="83529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La heterogeneidad en el desarrollo de América Latina reciente</a:t>
            </a:r>
            <a:r>
              <a:rPr lang="es-ES" sz="3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424935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51730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8496944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2752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pt-BR" sz="2400" dirty="0" smtClean="0">
                <a:solidFill>
                  <a:schemeClr val="accent1"/>
                </a:solidFill>
              </a:rPr>
              <a:t/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539552" y="1772816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s-ES" sz="32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Desarrollo y despegues en el capitalismo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pt-BR" sz="2400" dirty="0" smtClean="0">
                <a:solidFill>
                  <a:schemeClr val="accent1"/>
                </a:solidFill>
              </a:rPr>
              <a:t/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323528" y="1196752"/>
          <a:ext cx="8496944" cy="5328591"/>
        </p:xfrm>
        <a:graphic>
          <a:graphicData uri="http://schemas.openxmlformats.org/presentationml/2006/ole">
            <p:oleObj spid="_x0000_s73730" name="Gráfico" r:id="rId3" imgW="5400684" imgH="2400300" progId="MSGraph.Chart.8">
              <p:embed/>
            </p:oleObj>
          </a:graphicData>
        </a:graphic>
      </p:graphicFrame>
      <p:sp>
        <p:nvSpPr>
          <p:cNvPr id="5" name="Retângulo 4"/>
          <p:cNvSpPr/>
          <p:nvPr/>
        </p:nvSpPr>
        <p:spPr>
          <a:xfrm>
            <a:off x="683568" y="332656"/>
            <a:ext cx="777686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Tasa de expansión del Producto Interno Bruto per cápita (en%)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pt-BR" sz="2400" dirty="0" smtClean="0">
                <a:solidFill>
                  <a:schemeClr val="accent1"/>
                </a:solidFill>
              </a:rPr>
              <a:t/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76801" name="Object 1"/>
          <p:cNvGraphicFramePr>
            <a:graphicFrameLocks noChangeAspect="1"/>
          </p:cNvGraphicFramePr>
          <p:nvPr/>
        </p:nvGraphicFramePr>
        <p:xfrm>
          <a:off x="395536" y="1844824"/>
          <a:ext cx="8424936" cy="5013176"/>
        </p:xfrm>
        <a:graphic>
          <a:graphicData uri="http://schemas.openxmlformats.org/presentationml/2006/ole">
            <p:oleObj spid="_x0000_s76801" name="Gráfico" r:id="rId3" imgW="5372045" imgH="2295435" progId="MSGraph.Chart.8">
              <p:embed/>
            </p:oleObj>
          </a:graphicData>
        </a:graphic>
      </p:graphicFrame>
      <p:sp>
        <p:nvSpPr>
          <p:cNvPr id="5" name="Retângulo 4"/>
          <p:cNvSpPr/>
          <p:nvPr/>
        </p:nvSpPr>
        <p:spPr>
          <a:xfrm>
            <a:off x="395536" y="620688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Contribución al crecimiento del PIB mundial (en%) 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ES" sz="3200" b="1" dirty="0" smtClean="0"/>
              <a:t>Tasa media anual de ocupación (en%)</a:t>
            </a:r>
            <a:endParaRPr lang="pt-BR" sz="3200" b="1" dirty="0" smtClean="0">
              <a:solidFill>
                <a:schemeClr val="accent1"/>
              </a:solidFill>
            </a:endParaRP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196748"/>
          <a:ext cx="8424935" cy="5327474"/>
        </p:xfrm>
        <a:graphic>
          <a:graphicData uri="http://schemas.openxmlformats.org/drawingml/2006/table">
            <a:tbl>
              <a:tblPr/>
              <a:tblGrid>
                <a:gridCol w="2149249"/>
                <a:gridCol w="1624120"/>
                <a:gridCol w="1550522"/>
                <a:gridCol w="1550522"/>
                <a:gridCol w="1550522"/>
              </a:tblGrid>
              <a:tr h="552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mbria"/>
                          <a:ea typeface="Times New Roman"/>
                          <a:cs typeface="Times New Roman"/>
                        </a:rPr>
                        <a:t>Áreas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mbria"/>
                          <a:ea typeface="Times New Roman"/>
                          <a:cs typeface="Times New Roman"/>
                        </a:rPr>
                        <a:t>2001-05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mbria"/>
                          <a:ea typeface="Times New Roman"/>
                          <a:cs typeface="Times New Roman"/>
                        </a:rPr>
                        <a:t>2006-10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Cambria"/>
                          <a:ea typeface="Times New Roman"/>
                          <a:cs typeface="Times New Roman"/>
                        </a:rPr>
                        <a:t>2011-12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Cambria"/>
                          <a:ea typeface="Times New Roman"/>
                          <a:cs typeface="Times New Roman"/>
                        </a:rPr>
                        <a:t>2001-12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mbria"/>
                          <a:ea typeface="Times New Roman"/>
                          <a:cs typeface="Times New Roman"/>
                        </a:rPr>
                        <a:t>Mundo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mbria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mbria"/>
                          <a:ea typeface="Times New Roman"/>
                          <a:cs typeface="Times New Roman"/>
                        </a:rPr>
                        <a:t>1,2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mbria"/>
                          <a:ea typeface="Times New Roman"/>
                          <a:cs typeface="Times New Roman"/>
                        </a:rPr>
                        <a:t>1,2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i="1" dirty="0">
                          <a:latin typeface="Cambria"/>
                          <a:ea typeface="Times New Roman"/>
                          <a:cs typeface="Times New Roman"/>
                        </a:rPr>
                        <a:t>1,3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Desenvolvida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0,6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0,3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0,4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Ásia Leste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1,0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0,5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0,7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0.7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Ásia Sul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2,0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1,8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mbria"/>
                          <a:ea typeface="Times New Roman"/>
                          <a:cs typeface="Times New Roman"/>
                        </a:rPr>
                        <a:t>América Latina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Cambria"/>
                          <a:ea typeface="Times New Roman"/>
                          <a:cs typeface="Times New Roman"/>
                        </a:rPr>
                        <a:t>2,5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Cambria"/>
                          <a:ea typeface="Times New Roman"/>
                          <a:cs typeface="Times New Roman"/>
                        </a:rPr>
                        <a:t>2,1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>
                          <a:latin typeface="Cambria"/>
                          <a:ea typeface="Times New Roman"/>
                          <a:cs typeface="Times New Roman"/>
                        </a:rPr>
                        <a:t>1,9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b="1" dirty="0">
                          <a:latin typeface="Cambria"/>
                          <a:ea typeface="Times New Roman"/>
                          <a:cs typeface="Times New Roman"/>
                        </a:rPr>
                        <a:t>2,2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África Norte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3,2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2,7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1,7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2,5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África Subsaariana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3,0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20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Oriente Médio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4,8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3,4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>
                          <a:latin typeface="Cambria"/>
                          <a:ea typeface="Times New Roman"/>
                          <a:cs typeface="Times New Roman"/>
                        </a:rPr>
                        <a:t>2,9</a:t>
                      </a:r>
                      <a:endParaRPr lang="pt-B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latin typeface="Cambria"/>
                          <a:ea typeface="Times New Roman"/>
                          <a:cs typeface="Times New Roman"/>
                        </a:rPr>
                        <a:t>3,7</a:t>
                      </a:r>
                      <a:endParaRPr lang="pt-B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0" y="509091"/>
            <a:ext cx="914400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pt-BR" sz="2400" dirty="0" smtClean="0">
                <a:solidFill>
                  <a:schemeClr val="accent1"/>
                </a:solidFill>
              </a:rPr>
              <a:t/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3528" y="1340769"/>
            <a:ext cx="88204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Convergencia e integración en el umbral del siglo 21 </a:t>
            </a:r>
            <a:endParaRPr lang="pt-BR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pt-BR" sz="2400" dirty="0" smtClean="0">
                <a:solidFill>
                  <a:schemeClr val="accent1"/>
                </a:solidFill>
              </a:rPr>
              <a:t/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323528" y="1844824"/>
          <a:ext cx="8496944" cy="4752528"/>
        </p:xfrm>
        <a:graphic>
          <a:graphicData uri="http://schemas.openxmlformats.org/presentationml/2006/ole">
            <p:oleObj spid="_x0000_s75777" name="Gráfico" r:id="rId3" imgW="5433100" imgH="2278398" progId="MSGraph.Chart.8">
              <p:embed/>
            </p:oleObj>
          </a:graphicData>
        </a:graphic>
      </p:graphicFrame>
      <p:sp>
        <p:nvSpPr>
          <p:cNvPr id="6" name="Retângulo 5"/>
          <p:cNvSpPr/>
          <p:nvPr/>
        </p:nvSpPr>
        <p:spPr>
          <a:xfrm>
            <a:off x="539552" y="476672"/>
            <a:ext cx="79208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América Latina - los cambios en la composición del PIB (en%)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pt-BR" sz="2400" dirty="0" smtClean="0">
                <a:solidFill>
                  <a:schemeClr val="accent1"/>
                </a:solidFill>
              </a:rPr>
              <a:t/>
            </a:r>
            <a:br>
              <a:rPr lang="pt-BR" sz="2400" dirty="0" smtClean="0">
                <a:solidFill>
                  <a:schemeClr val="accent1"/>
                </a:solidFill>
              </a:rPr>
            </a:br>
            <a:r>
              <a:rPr lang="pt-BR" sz="2400" dirty="0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4753" name="Object 1"/>
          <p:cNvGraphicFramePr>
            <a:graphicFrameLocks noChangeAspect="1"/>
          </p:cNvGraphicFramePr>
          <p:nvPr/>
        </p:nvGraphicFramePr>
        <p:xfrm>
          <a:off x="467544" y="1844824"/>
          <a:ext cx="8280920" cy="5013176"/>
        </p:xfrm>
        <a:graphic>
          <a:graphicData uri="http://schemas.openxmlformats.org/presentationml/2006/ole">
            <p:oleObj spid="_x0000_s74753" name="Gráfico" r:id="rId3" imgW="5433100" imgH="2278398" progId="MSGraph.Chart.8">
              <p:embed/>
            </p:oleObj>
          </a:graphicData>
        </a:graphic>
      </p:graphicFrame>
      <p:sp>
        <p:nvSpPr>
          <p:cNvPr id="6" name="Retângulo 5"/>
          <p:cNvSpPr/>
          <p:nvPr/>
        </p:nvSpPr>
        <p:spPr>
          <a:xfrm>
            <a:off x="0" y="332656"/>
            <a:ext cx="85324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América Latina - la evolución de la tasa de pobreza y la pobreza (en%)</a:t>
            </a:r>
            <a:endParaRPr lang="pt-B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7488237" cy="58324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s-ES" sz="3200" b="1" dirty="0" smtClean="0"/>
              <a:t>América Latina - la evolución del desempleo y la informalidad (en%) y el índice de salario mínimo real (2000 = 100)</a:t>
            </a:r>
            <a:endParaRPr lang="pt-BR" sz="3200" b="1" dirty="0" smtClean="0">
              <a:solidFill>
                <a:schemeClr val="accent1"/>
              </a:solidFill>
            </a:endParaRPr>
          </a:p>
        </p:txBody>
      </p:sp>
      <p:sp>
        <p:nvSpPr>
          <p:cNvPr id="2051" name="Text Box 17"/>
          <p:cNvSpPr txBox="1">
            <a:spLocks noChangeArrowheads="1"/>
          </p:cNvSpPr>
          <p:nvPr/>
        </p:nvSpPr>
        <p:spPr bwMode="auto">
          <a:xfrm>
            <a:off x="539750" y="602138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395536" y="2420888"/>
          <a:ext cx="8280920" cy="4437112"/>
        </p:xfrm>
        <a:graphic>
          <a:graphicData uri="http://schemas.openxmlformats.org/presentationml/2006/ole">
            <p:oleObj spid="_x0000_s81921" name="Gráfico" r:id="rId3" imgW="5433100" imgH="2606075" progId="Excel.Sheet.8">
              <p:embed/>
            </p:oleObj>
          </a:graphicData>
        </a:graphic>
      </p:graphicFrame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2600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248</Words>
  <Application>Microsoft Office PowerPoint</Application>
  <PresentationFormat>Apresentação na tela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Tema do Office</vt:lpstr>
      <vt:lpstr>Gráfico</vt:lpstr>
      <vt:lpstr>América Latina y sus desafios al  início del siglo 21</vt:lpstr>
      <vt:lpstr>  </vt:lpstr>
      <vt:lpstr>  </vt:lpstr>
      <vt:lpstr>  </vt:lpstr>
      <vt:lpstr>Tasa media anual de ocupación (en%)</vt:lpstr>
      <vt:lpstr>  </vt:lpstr>
      <vt:lpstr>  </vt:lpstr>
      <vt:lpstr>  </vt:lpstr>
      <vt:lpstr>América Latina - la evolución del desempleo y la informalidad (en%) y el índice de salario mínimo real (2000 = 100)</vt:lpstr>
      <vt:lpstr>América Latina - la evolución de la participación relativa del gasto social en el PIB (en%) y el valor del gasto social per cápita pública (en US$)</vt:lpstr>
      <vt:lpstr>  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Formalização recente nos micro e pequenos empreendimentos no Brasil</dc:title>
  <dc:creator>Marcio</dc:creator>
  <cp:lastModifiedBy>Marcio</cp:lastModifiedBy>
  <cp:revision>39</cp:revision>
  <dcterms:created xsi:type="dcterms:W3CDTF">2014-05-06T10:38:14Z</dcterms:created>
  <dcterms:modified xsi:type="dcterms:W3CDTF">2014-08-27T13:07:28Z</dcterms:modified>
</cp:coreProperties>
</file>