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7" r:id="rId4"/>
    <p:sldId id="28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34188" cy="99790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00D21-3775-4C5B-9A61-53486126B0CD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CF985-6136-40FE-90D5-9687AF349C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2A8C-9D5A-4841-B0C3-70C2350037C4}" type="datetimeFigureOut">
              <a:rPr lang="es-AR" smtClean="0"/>
              <a:pPr/>
              <a:t>05/02/2015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93E36-6115-4564-AAF7-2ABF3A89E8C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es-MX" sz="2800" b="1" dirty="0" smtClean="0"/>
              <a:t>“Jornadas de Administración Financiera de Ciudades y Estados </a:t>
            </a:r>
            <a:r>
              <a:rPr lang="es-MX" sz="2800" b="1" dirty="0" err="1" smtClean="0"/>
              <a:t>Subnacionales</a:t>
            </a:r>
            <a:r>
              <a:rPr lang="es-MX" sz="2800" b="1" dirty="0" smtClean="0"/>
              <a:t> de Iberoamérica</a:t>
            </a:r>
            <a:r>
              <a:rPr lang="es-MX" sz="2800" b="1" i="1" dirty="0" smtClean="0"/>
              <a:t>”</a:t>
            </a:r>
            <a:r>
              <a:rPr lang="es-MX" sz="2800" b="1" dirty="0" smtClean="0"/>
              <a:t> 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u="sng" dirty="0" smtClean="0"/>
              <a:t>Organizado por el Ministerio de Hacienda de la Ciudad de Buenos Aires</a:t>
            </a:r>
            <a:endParaRPr lang="es-AR" sz="2000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5884"/>
          </a:xfrm>
        </p:spPr>
        <p:txBody>
          <a:bodyPr>
            <a:normAutofit/>
          </a:bodyPr>
          <a:lstStyle/>
          <a:p>
            <a:pPr algn="r"/>
            <a:r>
              <a:rPr lang="es-MX" sz="1800" b="1" dirty="0" smtClean="0"/>
              <a:t>8, 9 y 10 de mayo de 2013</a:t>
            </a:r>
          </a:p>
          <a:p>
            <a:pPr algn="r"/>
            <a:r>
              <a:rPr lang="es-MX" sz="1800" b="1" dirty="0" smtClean="0"/>
              <a:t>Ciudad Autónoma de Buenos Aires</a:t>
            </a:r>
            <a:endParaRPr lang="es-AR" sz="1800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524000" y="2857496"/>
            <a:ext cx="6400800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 Regímenes Especiales</a:t>
            </a:r>
            <a:r>
              <a:rPr kumimoji="0" lang="es-MX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Coparticipación Federal de Impuestos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3200" baseline="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¿CÓMO  son los Regímenes  Especiales?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500174"/>
            <a:ext cx="7929618" cy="4214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u="sng" dirty="0" smtClean="0"/>
              <a:t>Bienes Personales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u="sng" dirty="0" smtClean="0"/>
              <a:t>(Leyes 23.966 y 24.699)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3200" u="sng" dirty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MX" sz="3200" dirty="0" smtClean="0"/>
              <a:t>$3 Millones Anuales al INCUCAI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MX" sz="3200" dirty="0" smtClean="0"/>
              <a:t>Resto: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800" u="sng" dirty="0" smtClean="0">
                <a:solidFill>
                  <a:srgbClr val="FF0000"/>
                </a:solidFill>
              </a:rPr>
              <a:t>90 % a Nación y Provincias según Arts. 3 y 4 de la Ley 23.548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800" dirty="0" smtClean="0"/>
              <a:t>10% a Provincias con Cajas de Jubilación No Transferidas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8800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¿CÓMO  son los Regímenes  Especiales?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500174"/>
            <a:ext cx="7929618" cy="421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u="sng" dirty="0" err="1" smtClean="0"/>
              <a:t>Monotributo</a:t>
            </a:r>
            <a:r>
              <a:rPr lang="es-MX" sz="3200" u="sng" dirty="0" smtClean="0"/>
              <a:t>   (Ley 24.977)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3200" u="sng" dirty="0" smtClean="0"/>
          </a:p>
          <a:p>
            <a:r>
              <a:rPr lang="es-AR" sz="3200" dirty="0"/>
              <a:t>• 70% a la </a:t>
            </a:r>
            <a:r>
              <a:rPr lang="es-AR" sz="3200" dirty="0" smtClean="0"/>
              <a:t>ANSES</a:t>
            </a:r>
          </a:p>
          <a:p>
            <a:endParaRPr lang="es-AR" sz="3200" dirty="0"/>
          </a:p>
          <a:p>
            <a:r>
              <a:rPr lang="es-AR" sz="3200" dirty="0"/>
              <a:t>• </a:t>
            </a:r>
            <a:r>
              <a:rPr lang="es-AR" sz="3200" u="sng" dirty="0">
                <a:solidFill>
                  <a:srgbClr val="FF0000"/>
                </a:solidFill>
              </a:rPr>
              <a:t>30% a las </a:t>
            </a:r>
            <a:r>
              <a:rPr lang="es-AR" sz="3200" u="sng" dirty="0" smtClean="0">
                <a:solidFill>
                  <a:srgbClr val="FF0000"/>
                </a:solidFill>
              </a:rPr>
              <a:t>Provincias</a:t>
            </a:r>
            <a:endParaRPr lang="es-AR" sz="2400" u="sng" dirty="0" smtClean="0">
              <a:solidFill>
                <a:srgbClr val="FF0000"/>
              </a:solidFill>
            </a:endParaRPr>
          </a:p>
          <a:p>
            <a:r>
              <a:rPr lang="es-AR" sz="2400" u="sng" dirty="0" smtClean="0">
                <a:solidFill>
                  <a:srgbClr val="FF0000"/>
                </a:solidFill>
              </a:rPr>
              <a:t>De  </a:t>
            </a:r>
            <a:r>
              <a:rPr lang="es-AR" sz="2400" u="sng" dirty="0">
                <a:solidFill>
                  <a:srgbClr val="FF0000"/>
                </a:solidFill>
              </a:rPr>
              <a:t>acuerdo a </a:t>
            </a:r>
            <a:r>
              <a:rPr lang="es-AR" sz="2400" u="sng" dirty="0" smtClean="0">
                <a:solidFill>
                  <a:srgbClr val="FF0000"/>
                </a:solidFill>
              </a:rPr>
              <a:t>los Arts. 3º y 4º de la Ley 23.548, incluyendo </a:t>
            </a:r>
            <a:r>
              <a:rPr lang="es-AR" sz="2400" u="sng" dirty="0">
                <a:solidFill>
                  <a:srgbClr val="FF0000"/>
                </a:solidFill>
              </a:rPr>
              <a:t>a la Provincia de Tierra </a:t>
            </a:r>
            <a:r>
              <a:rPr lang="es-AR" sz="2400" u="sng" dirty="0" smtClean="0">
                <a:solidFill>
                  <a:srgbClr val="FF0000"/>
                </a:solidFill>
              </a:rPr>
              <a:t>del Fuego</a:t>
            </a:r>
            <a:endParaRPr lang="es-MX" sz="2400" u="sng" dirty="0" smtClean="0">
              <a:solidFill>
                <a:srgbClr val="FF000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8800" u="sng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¿CÓMO  son los Regímenes  Especiales?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500174"/>
            <a:ext cx="7929618" cy="4214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8800" u="sng" dirty="0" smtClean="0"/>
              <a:t>Detracciones al Impuesto a las Ganancias</a:t>
            </a:r>
          </a:p>
          <a:p>
            <a:pPr algn="ctr"/>
            <a:r>
              <a:rPr lang="es-MX" sz="8800" u="sng" dirty="0" smtClean="0"/>
              <a:t>Ley 24.699  Art 5º (1996)</a:t>
            </a:r>
            <a:endParaRPr lang="es-AR" sz="8000" dirty="0" smtClean="0"/>
          </a:p>
          <a:p>
            <a:endParaRPr lang="es-AR" sz="8000" dirty="0"/>
          </a:p>
          <a:p>
            <a:r>
              <a:rPr lang="es-AR" sz="8000" dirty="0" smtClean="0"/>
              <a:t>De la Recaudación se detrae:</a:t>
            </a:r>
          </a:p>
          <a:p>
            <a:endParaRPr lang="es-AR" sz="8000" dirty="0" smtClean="0"/>
          </a:p>
          <a:p>
            <a:pPr lvl="1"/>
            <a:r>
              <a:rPr lang="es-AR" sz="6800" dirty="0" smtClean="0"/>
              <a:t>a</a:t>
            </a:r>
            <a:r>
              <a:rPr lang="es-AR" sz="6800" dirty="0"/>
              <a:t>) </a:t>
            </a:r>
            <a:r>
              <a:rPr lang="es-AR" sz="6800" dirty="0" smtClean="0"/>
              <a:t>$120 millones </a:t>
            </a:r>
            <a:r>
              <a:rPr lang="es-AR" sz="6800" dirty="0"/>
              <a:t>anuales para </a:t>
            </a:r>
            <a:r>
              <a:rPr lang="es-AR" sz="6800" dirty="0" smtClean="0"/>
              <a:t>ANSES</a:t>
            </a:r>
          </a:p>
          <a:p>
            <a:pPr lvl="1"/>
            <a:endParaRPr lang="es-AR" sz="6800" dirty="0"/>
          </a:p>
          <a:p>
            <a:pPr lvl="1"/>
            <a:r>
              <a:rPr lang="es-AR" sz="6800" dirty="0"/>
              <a:t>b) </a:t>
            </a:r>
            <a:r>
              <a:rPr lang="es-AR" sz="6800" dirty="0" smtClean="0"/>
              <a:t>$20 millones  </a:t>
            </a:r>
            <a:r>
              <a:rPr lang="es-AR" sz="6800" dirty="0"/>
              <a:t>anuales para </a:t>
            </a:r>
            <a:r>
              <a:rPr lang="es-AR" sz="6800" dirty="0" smtClean="0"/>
              <a:t>Fondo ATN</a:t>
            </a:r>
          </a:p>
          <a:p>
            <a:pPr lvl="1"/>
            <a:endParaRPr lang="es-AR" sz="6800" dirty="0"/>
          </a:p>
          <a:p>
            <a:pPr lvl="1"/>
            <a:r>
              <a:rPr lang="es-AR" sz="6800" dirty="0">
                <a:solidFill>
                  <a:srgbClr val="FF0000"/>
                </a:solidFill>
              </a:rPr>
              <a:t>c) </a:t>
            </a:r>
            <a:r>
              <a:rPr lang="es-AR" sz="6800" u="sng" dirty="0" smtClean="0">
                <a:solidFill>
                  <a:srgbClr val="FF0000"/>
                </a:solidFill>
              </a:rPr>
              <a:t>$440 millones  anuales a las Provincias las </a:t>
            </a:r>
            <a:r>
              <a:rPr lang="es-AR" sz="6800" u="sng" dirty="0">
                <a:solidFill>
                  <a:srgbClr val="FF0000"/>
                </a:solidFill>
              </a:rPr>
              <a:t>proporciones establecidas en la Ley Nº 23.548, incluyendo </a:t>
            </a:r>
            <a:r>
              <a:rPr lang="es-AR" sz="6800" u="sng" dirty="0" smtClean="0">
                <a:solidFill>
                  <a:srgbClr val="FF0000"/>
                </a:solidFill>
              </a:rPr>
              <a:t>a la Provincia </a:t>
            </a:r>
            <a:r>
              <a:rPr lang="es-AR" sz="6800" u="sng" dirty="0">
                <a:solidFill>
                  <a:srgbClr val="FF0000"/>
                </a:solidFill>
              </a:rPr>
              <a:t>de Tierra del </a:t>
            </a:r>
            <a:r>
              <a:rPr lang="es-AR" sz="6800" u="sng" dirty="0" smtClean="0">
                <a:solidFill>
                  <a:srgbClr val="FF0000"/>
                </a:solidFill>
              </a:rPr>
              <a:t>Fuego</a:t>
            </a:r>
            <a:endParaRPr lang="es-MX" sz="68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¿CÓMO  son los Regímenes  Especiales?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071546"/>
            <a:ext cx="7929618" cy="4214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400" u="sng" dirty="0" smtClean="0"/>
              <a:t>Detracciones al Impuesto a las Ganancias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000" u="sng" dirty="0" smtClean="0"/>
              <a:t>Leyes 24.073, Art.40 (1992) y 24.463, Art.31 (1995)</a:t>
            </a:r>
            <a:endParaRPr lang="es-AR" sz="2000" dirty="0" smtClean="0"/>
          </a:p>
          <a:p>
            <a:endParaRPr lang="es-AR" sz="2400" dirty="0"/>
          </a:p>
          <a:p>
            <a:r>
              <a:rPr lang="es-AR" sz="2000" b="1" dirty="0" smtClean="0"/>
              <a:t>El Resto de la Recaudación se  destina:</a:t>
            </a:r>
          </a:p>
          <a:p>
            <a:endParaRPr lang="es-AR" dirty="0"/>
          </a:p>
          <a:p>
            <a:pPr marL="342900" indent="-342900">
              <a:buAutoNum type="alphaLcParenR"/>
            </a:pPr>
            <a:r>
              <a:rPr lang="es-AR" dirty="0" smtClean="0"/>
              <a:t>20%  a la ANSES</a:t>
            </a:r>
          </a:p>
          <a:p>
            <a:pPr marL="342900" indent="-342900">
              <a:buAutoNum type="alphaLcParenR"/>
            </a:pPr>
            <a:endParaRPr lang="es-AR" dirty="0"/>
          </a:p>
          <a:p>
            <a:r>
              <a:rPr lang="es-AR" dirty="0"/>
              <a:t>b) </a:t>
            </a:r>
            <a:r>
              <a:rPr lang="es-AR" dirty="0" smtClean="0"/>
              <a:t>10</a:t>
            </a:r>
            <a:r>
              <a:rPr lang="es-AR" dirty="0"/>
              <a:t>%, hasta </a:t>
            </a:r>
            <a:r>
              <a:rPr lang="es-AR" dirty="0" smtClean="0"/>
              <a:t>$650 millones anuales</a:t>
            </a:r>
            <a:r>
              <a:rPr lang="es-AR" dirty="0"/>
              <a:t>, a la </a:t>
            </a:r>
            <a:r>
              <a:rPr lang="es-AR" dirty="0" err="1" smtClean="0"/>
              <a:t>Pcia</a:t>
            </a:r>
            <a:r>
              <a:rPr lang="es-AR" dirty="0" smtClean="0"/>
              <a:t>. </a:t>
            </a:r>
            <a:r>
              <a:rPr lang="es-AR" dirty="0"/>
              <a:t>de Buenos </a:t>
            </a:r>
            <a:r>
              <a:rPr lang="es-AR" dirty="0" smtClean="0"/>
              <a:t>Aires. </a:t>
            </a:r>
            <a:r>
              <a:rPr lang="es-AR" b="1" u="sng" dirty="0" smtClean="0">
                <a:solidFill>
                  <a:srgbClr val="FF0000"/>
                </a:solidFill>
              </a:rPr>
              <a:t>El excedente se </a:t>
            </a:r>
            <a:r>
              <a:rPr lang="es-AR" b="1" u="sng" dirty="0">
                <a:solidFill>
                  <a:srgbClr val="FF0000"/>
                </a:solidFill>
              </a:rPr>
              <a:t>distribuye entre el resto de las Provincias</a:t>
            </a:r>
            <a:r>
              <a:rPr lang="es-AR" b="1" u="sng" dirty="0" smtClean="0">
                <a:solidFill>
                  <a:srgbClr val="FF0000"/>
                </a:solidFill>
              </a:rPr>
              <a:t>,  incluyendo </a:t>
            </a:r>
            <a:r>
              <a:rPr lang="es-AR" b="1" u="sng" dirty="0">
                <a:solidFill>
                  <a:srgbClr val="FF0000"/>
                </a:solidFill>
              </a:rPr>
              <a:t>la de Tierra del </a:t>
            </a:r>
            <a:r>
              <a:rPr lang="es-AR" b="1" u="sng" dirty="0" smtClean="0">
                <a:solidFill>
                  <a:srgbClr val="FF0000"/>
                </a:solidFill>
              </a:rPr>
              <a:t>Fuego</a:t>
            </a:r>
          </a:p>
          <a:p>
            <a:endParaRPr lang="es-AR" dirty="0"/>
          </a:p>
          <a:p>
            <a:r>
              <a:rPr lang="es-AR" dirty="0"/>
              <a:t>c) 2% al </a:t>
            </a:r>
            <a:r>
              <a:rPr lang="es-AR" dirty="0" smtClean="0"/>
              <a:t>Fondo de ATN)</a:t>
            </a:r>
          </a:p>
          <a:p>
            <a:endParaRPr lang="es-AR" dirty="0"/>
          </a:p>
          <a:p>
            <a:r>
              <a:rPr lang="es-AR" dirty="0"/>
              <a:t>d</a:t>
            </a:r>
            <a:r>
              <a:rPr lang="es-AR" u="sng" dirty="0">
                <a:solidFill>
                  <a:srgbClr val="FF0000"/>
                </a:solidFill>
              </a:rPr>
              <a:t>) </a:t>
            </a:r>
            <a:r>
              <a:rPr lang="es-AR" b="1" u="sng" dirty="0">
                <a:solidFill>
                  <a:srgbClr val="FF0000"/>
                </a:solidFill>
              </a:rPr>
              <a:t>4% a las Provincias, excepto la de Buenos </a:t>
            </a:r>
            <a:r>
              <a:rPr lang="es-AR" b="1" u="sng" dirty="0" smtClean="0">
                <a:solidFill>
                  <a:srgbClr val="FF0000"/>
                </a:solidFill>
              </a:rPr>
              <a:t>Aires  (Necesidades Básicas Insatisfechas)</a:t>
            </a:r>
          </a:p>
          <a:p>
            <a:endParaRPr lang="es-AR" dirty="0"/>
          </a:p>
          <a:p>
            <a:r>
              <a:rPr lang="es-AR" dirty="0"/>
              <a:t>e) 64% a la coparticipación entre la </a:t>
            </a:r>
            <a:r>
              <a:rPr lang="es-AR" dirty="0" smtClean="0"/>
              <a:t>Nación,  </a:t>
            </a:r>
            <a:r>
              <a:rPr lang="es-AR" dirty="0"/>
              <a:t>las </a:t>
            </a:r>
            <a:r>
              <a:rPr lang="es-AR" dirty="0" smtClean="0"/>
              <a:t>Provincias (Régimen General)</a:t>
            </a:r>
            <a:endParaRPr lang="es-MX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Experiencia de Tierra del Fuego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214422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s-AR" dirty="0"/>
          </a:p>
          <a:p>
            <a:pPr marL="342900" indent="-342900">
              <a:buFontTx/>
              <a:buAutoNum type="alphaLcParenR"/>
            </a:pPr>
            <a:r>
              <a:rPr lang="es-AR" sz="2400" dirty="0" smtClean="0"/>
              <a:t>“</a:t>
            </a:r>
            <a:r>
              <a:rPr lang="es-AR" sz="2400" dirty="0" err="1" smtClean="0"/>
              <a:t>Provincializada</a:t>
            </a:r>
            <a:r>
              <a:rPr lang="es-AR" sz="2400" dirty="0" smtClean="0"/>
              <a:t>” en 1990 por la Ley 23.775</a:t>
            </a:r>
          </a:p>
          <a:p>
            <a:pPr marL="342900" indent="-342900">
              <a:buAutoNum type="alphaLcParenR"/>
            </a:pPr>
            <a:endParaRPr lang="es-AR" sz="2400" dirty="0"/>
          </a:p>
          <a:p>
            <a:r>
              <a:rPr lang="es-AR" sz="2400" dirty="0"/>
              <a:t>b) </a:t>
            </a:r>
            <a:r>
              <a:rPr lang="es-AR" sz="2400" dirty="0" smtClean="0"/>
              <a:t> El Decreto 2456/1990 le otorgó un coeficiente del 0,388% del total coparticipable, a cargo de la Nación</a:t>
            </a:r>
            <a:endParaRPr lang="es-AR" sz="2400" b="1" dirty="0" smtClean="0"/>
          </a:p>
          <a:p>
            <a:endParaRPr lang="es-AR" sz="2400" dirty="0"/>
          </a:p>
          <a:p>
            <a:r>
              <a:rPr lang="es-AR" sz="2400" dirty="0"/>
              <a:t>c</a:t>
            </a:r>
            <a:r>
              <a:rPr lang="es-AR" sz="2400" dirty="0" smtClean="0"/>
              <a:t>)  En 1993 acordó  con la Nación un financiamiento adicional transitorio del 0,312%</a:t>
            </a:r>
          </a:p>
          <a:p>
            <a:endParaRPr lang="es-AR" sz="2400" dirty="0"/>
          </a:p>
          <a:p>
            <a:r>
              <a:rPr lang="es-AR" sz="2400" dirty="0"/>
              <a:t>d</a:t>
            </a:r>
            <a:r>
              <a:rPr lang="es-AR" sz="2400" dirty="0" smtClean="0"/>
              <a:t>) El Decreto 702/99 subió el coeficiente a 0,7%</a:t>
            </a:r>
            <a:endParaRPr lang="es-AR" sz="24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Experiencia de Tierra del Fuego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214422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s-AR" dirty="0"/>
          </a:p>
          <a:p>
            <a:pPr marL="342900" indent="-342900">
              <a:buFontTx/>
              <a:buAutoNum type="alphaLcParenR"/>
            </a:pPr>
            <a:r>
              <a:rPr lang="es-AR" sz="2400" dirty="0" smtClean="0"/>
              <a:t>En 1992 la provincia </a:t>
            </a:r>
            <a:r>
              <a:rPr lang="es-AR" sz="2400" b="1" u="sng" dirty="0" smtClean="0"/>
              <a:t>solicitó</a:t>
            </a:r>
            <a:r>
              <a:rPr lang="es-AR" sz="2400" dirty="0" smtClean="0"/>
              <a:t> a la Secretaría de Hacienda de Nación la incorporación en los Regímenes Especiales existentes al momento.</a:t>
            </a:r>
          </a:p>
          <a:p>
            <a:pPr marL="342900" indent="-342900">
              <a:buAutoNum type="alphaLcParenR"/>
            </a:pPr>
            <a:endParaRPr lang="es-AR" sz="2400" dirty="0"/>
          </a:p>
          <a:p>
            <a:pPr marL="457200" indent="-457200">
              <a:buAutoNum type="alphaLcParenR" startAt="2"/>
            </a:pPr>
            <a:r>
              <a:rPr lang="es-AR" sz="2400" dirty="0" smtClean="0"/>
              <a:t>La Secretaría de Hacienda derivó el expediente a la Comisión Federal de Impuestos, quien dictaminó favorablemente a la provincia.</a:t>
            </a:r>
          </a:p>
          <a:p>
            <a:pPr marL="457200" indent="-457200">
              <a:buAutoNum type="alphaLcParenR" startAt="2"/>
            </a:pPr>
            <a:endParaRPr lang="es-AR" sz="2400" dirty="0"/>
          </a:p>
          <a:p>
            <a:r>
              <a:rPr lang="es-AR" sz="2400" dirty="0"/>
              <a:t>c</a:t>
            </a:r>
            <a:r>
              <a:rPr lang="es-AR" sz="2400" dirty="0" smtClean="0"/>
              <a:t>)  A partir de ese momento, Tierra del Fuego ha participado de todos los Regímenes Especiales.</a:t>
            </a:r>
            <a:endParaRPr lang="es-AR" sz="24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Experiencia de Tierra del Fuego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214422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es-AR" sz="2400" u="sng" dirty="0" smtClean="0"/>
              <a:t>Los dichos de la Comisión Federal de Impuestos ante la petición de Tierra del Fuego</a:t>
            </a:r>
            <a:r>
              <a:rPr lang="es-AR" sz="2400" dirty="0" smtClean="0"/>
              <a:t>:</a:t>
            </a:r>
          </a:p>
          <a:p>
            <a:pPr marL="342900" indent="-342900"/>
            <a:endParaRPr lang="es-AR" sz="2400" dirty="0" smtClean="0"/>
          </a:p>
          <a:p>
            <a:pPr marL="342900" indent="-342900"/>
            <a:r>
              <a:rPr lang="es-AR" sz="2000" dirty="0" smtClean="0"/>
              <a:t>“… el derecho de la Provincia de Tierra del Fuego es manifiesto, en tanto el Poder Ejecutivo Nacional no pudo desconocer, al momento de dictar el Decreto 2733/90, que a esa fecha ya se había sancionado, promulgado y publicado la Ley 23.775 , por la cual se declaraba provincia al hasta entonces Territorio Nacional.”</a:t>
            </a:r>
          </a:p>
          <a:p>
            <a:pPr marL="342900" indent="-342900"/>
            <a:endParaRPr lang="es-AR" sz="2000" dirty="0" smtClean="0"/>
          </a:p>
          <a:p>
            <a:pPr marL="342900" indent="-342900"/>
            <a:r>
              <a:rPr lang="es-AR" sz="2000" dirty="0" smtClean="0"/>
              <a:t>“…la provincia de Tierra del Fuego debe </a:t>
            </a:r>
            <a:r>
              <a:rPr lang="es-AR" sz="2000" u="sng" dirty="0" smtClean="0"/>
              <a:t>participar con el porcentaje fijado </a:t>
            </a:r>
            <a:r>
              <a:rPr lang="es-AR" sz="2000" dirty="0" smtClean="0"/>
              <a:t>por el Decreto 2456/90, </a:t>
            </a:r>
            <a:r>
              <a:rPr lang="es-AR" sz="2000" u="sng" dirty="0" smtClean="0"/>
              <a:t>único modo de hacer operativa la disposición</a:t>
            </a:r>
            <a:r>
              <a:rPr lang="es-AR" sz="2000" dirty="0" smtClean="0"/>
              <a:t>, la que en caso contrario se tornaría  inaplicable, o conduciría a un resultado </a:t>
            </a:r>
            <a:r>
              <a:rPr lang="es-AR" sz="2000" dirty="0" err="1" smtClean="0"/>
              <a:t>disvalioso</a:t>
            </a:r>
            <a:r>
              <a:rPr lang="es-AR" sz="2000" dirty="0" smtClean="0"/>
              <a:t> y discriminatorio, al privar de recursos por este repartidor a la nueva provincia.”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Experiencia de Tierra del Fuego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214422"/>
            <a:ext cx="7929618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es-AR" sz="2200" dirty="0" smtClean="0"/>
              <a:t>Los dichos de la CFI ante un cuestionamiento hecho por  la Provincia de San Juan en el año 2000</a:t>
            </a:r>
          </a:p>
          <a:p>
            <a:pPr marL="342900" indent="-342900"/>
            <a:endParaRPr lang="es-AR" sz="2400" dirty="0" smtClean="0"/>
          </a:p>
          <a:p>
            <a:pPr marL="342900" indent="-342900"/>
            <a:r>
              <a:rPr lang="es-AR" sz="1600" dirty="0" smtClean="0"/>
              <a:t>“….el artículo 8 (de la Ley 23.548) … establece …, de modo implícito, la fijación del porcentaje de participación en el régimen de la citada ley.</a:t>
            </a:r>
          </a:p>
          <a:p>
            <a:pPr marL="342900" indent="-342900"/>
            <a:endParaRPr lang="es-AR" sz="1600" dirty="0" smtClean="0"/>
          </a:p>
          <a:p>
            <a:pPr marL="342900" indent="-342900"/>
            <a:r>
              <a:rPr lang="es-AR" sz="1600" dirty="0" smtClean="0"/>
              <a:t>Una vez que la Nación ha establecido dicho porcentual, las normas que lo determinan adquieren independencia de su origen y </a:t>
            </a:r>
            <a:r>
              <a:rPr lang="es-AR" sz="1600" u="sng" dirty="0" smtClean="0"/>
              <a:t>pasan a integrar el plexo normativo del régimen de coparticipación federal.</a:t>
            </a:r>
          </a:p>
          <a:p>
            <a:pPr marL="342900" indent="-342900"/>
            <a:endParaRPr lang="es-AR" sz="1600" dirty="0" smtClean="0"/>
          </a:p>
          <a:p>
            <a:pPr marL="342900" indent="-342900"/>
            <a:r>
              <a:rPr lang="es-AR" sz="1600" dirty="0" smtClean="0"/>
              <a:t>Puede ocurrir que cada uno de los regímenes especiales adopte como índice de distribución un parámetro o criterio específico; pero también puede directamente adoptar el índice de otro régimen de distribución. </a:t>
            </a:r>
            <a:r>
              <a:rPr lang="es-AR" sz="1600" u="sng" dirty="0" smtClean="0"/>
              <a:t>De tal circunstancia no cabe concluir el derecho  a participar o no de tal régimen.</a:t>
            </a:r>
          </a:p>
          <a:p>
            <a:pPr marL="342900" indent="-342900"/>
            <a:endParaRPr lang="es-AR" sz="1600" dirty="0" smtClean="0"/>
          </a:p>
          <a:p>
            <a:pPr marL="342900" indent="-342900"/>
            <a:r>
              <a:rPr lang="es-AR" sz="1600" dirty="0" smtClean="0"/>
              <a:t>… </a:t>
            </a:r>
            <a:r>
              <a:rPr lang="es-AR" sz="1600" u="sng" dirty="0" smtClean="0"/>
              <a:t>participar o no del régimen no pasa por el criterio de distribución adoptado, sino por lo que la propia norma, o su  correcta interpretación determinen al respecto </a:t>
            </a:r>
            <a:r>
              <a:rPr lang="es-AR" sz="1600" dirty="0" smtClean="0"/>
              <a:t>…”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El paralelismo con la Ciudad de Buenos Aires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AR" sz="2400" dirty="0" smtClean="0"/>
              <a:t>El Art. 129 de la Constitución Nacional establece un régimen de gobierno autónomo para la Ciudad de Buenos Aires</a:t>
            </a:r>
          </a:p>
          <a:p>
            <a:pPr marL="342900" indent="-342900">
              <a:buFont typeface="Arial" pitchFamily="34" charset="0"/>
              <a:buChar char="•"/>
            </a:pPr>
            <a:endParaRPr lang="es-A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AR" sz="2400" dirty="0" smtClean="0"/>
              <a:t>El Decreto 705/2003 otorgó a la Ciudad un coeficiente del 1,4% del total coparticipable, a cargo de la Nación, en el marco del Art. 8 de la Ley 23.548</a:t>
            </a:r>
          </a:p>
          <a:p>
            <a:pPr marL="342900" indent="-342900">
              <a:buFont typeface="Arial" pitchFamily="34" charset="0"/>
              <a:buChar char="•"/>
            </a:pPr>
            <a:endParaRPr lang="es-A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AR" sz="2400" dirty="0" smtClean="0"/>
              <a:t>La Ciudad, al igual que Tierra del Fuego, se encuentra en condiciones de </a:t>
            </a:r>
            <a:r>
              <a:rPr lang="es-AR" sz="2400" b="1" u="sng" dirty="0" smtClean="0"/>
              <a:t>solicitar</a:t>
            </a:r>
            <a:r>
              <a:rPr lang="es-AR" sz="2400" dirty="0" smtClean="0"/>
              <a:t> la incorporación a los Regímenes Especiales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Ciudad de Buenos Aires … no es una “provincia”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AR" sz="2000" dirty="0" smtClean="0"/>
              <a:t>El Art. 10 de la Ley 23.548 dice que la Comisión Federal de Impuestos  “… estará constituida por un representante de la nación y uno por cada </a:t>
            </a:r>
            <a:r>
              <a:rPr lang="es-AR" sz="2000" b="1" dirty="0" smtClean="0"/>
              <a:t>provincia </a:t>
            </a:r>
            <a:r>
              <a:rPr lang="es-AR" sz="2000" dirty="0" smtClean="0"/>
              <a:t>adherida”. </a:t>
            </a:r>
          </a:p>
          <a:p>
            <a:pPr marL="342900" indent="-342900">
              <a:buFont typeface="Arial" pitchFamily="34" charset="0"/>
              <a:buChar char="•"/>
            </a:pPr>
            <a:endParaRPr lang="es-AR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AR" sz="2000" dirty="0" smtClean="0"/>
              <a:t>La CFI aceptó en 2006 a la representación de la Ciudad (Ley 4)</a:t>
            </a:r>
          </a:p>
          <a:p>
            <a:pPr marL="342900" indent="-342900">
              <a:buFont typeface="Arial" pitchFamily="34" charset="0"/>
              <a:buChar char="•"/>
            </a:pPr>
            <a:endParaRPr lang="es-AR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s-AR" sz="2000" dirty="0" smtClean="0"/>
              <a:t>El Art. 5 de la Ley 23.548 establece que el Fondo de ATN “…se destinará a atender situaciones de emergencia y desequilibrios financieros de los </a:t>
            </a:r>
            <a:r>
              <a:rPr lang="es-AR" sz="2000" b="1" dirty="0" smtClean="0"/>
              <a:t>gobiernos provinciales</a:t>
            </a:r>
            <a:r>
              <a:rPr lang="es-AR" sz="2000" dirty="0" smtClean="0"/>
              <a:t>…”. </a:t>
            </a:r>
          </a:p>
          <a:p>
            <a:pPr marL="342900" indent="-342900">
              <a:buFont typeface="Arial" pitchFamily="34" charset="0"/>
              <a:buChar char="•"/>
            </a:pPr>
            <a:endParaRPr lang="es-AR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AR" sz="2000" dirty="0" smtClean="0"/>
              <a:t>La CFI en la RGI 34/2006 dictaminó que el Fondo de ATN “…tiene por único destinatario a las Provincias y la Ciudad Autónoma de Buenos Aires”.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524000" y="714356"/>
            <a:ext cx="6400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4800" b="1" dirty="0" smtClean="0"/>
              <a:t>Regímenes Especiales de Coparticipación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400" b="1" dirty="0" smtClean="0"/>
              <a:t>Gabriel Vilches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000" b="1" dirty="0" smtClean="0"/>
              <a:t>Director General de Relaciones Fiscales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857388"/>
          </a:xfrm>
        </p:spPr>
        <p:txBody>
          <a:bodyPr>
            <a:normAutofit/>
          </a:bodyPr>
          <a:lstStyle/>
          <a:p>
            <a:pPr algn="l"/>
            <a:r>
              <a:rPr lang="es-MX" sz="2600" b="1" dirty="0" smtClean="0">
                <a:solidFill>
                  <a:srgbClr val="0070C0"/>
                </a:solidFill>
              </a:rPr>
              <a:t>La Ciudad de Buenos Aires también podía “reclamar”</a:t>
            </a:r>
            <a:r>
              <a:rPr lang="es-MX" sz="2600" b="1" dirty="0" smtClean="0"/>
              <a:t/>
            </a:r>
            <a:br>
              <a:rPr lang="es-MX" sz="26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200" b="1" dirty="0" smtClean="0"/>
              <a:t>Reclamar = Plantear la inconstitucionalidad de la prórroga de los</a:t>
            </a:r>
            <a:br>
              <a:rPr lang="es-MX" sz="2200" b="1" dirty="0" smtClean="0"/>
            </a:br>
            <a:r>
              <a:rPr lang="es-MX" sz="2200" b="1" dirty="0" smtClean="0"/>
              <a:t>                     Regímenes Especiales</a:t>
            </a:r>
            <a:endParaRPr lang="es-AR" sz="2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42910" y="2500306"/>
            <a:ext cx="7929618" cy="3143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es-AR" sz="2600" dirty="0" smtClean="0"/>
              <a:t>El Art. 75, inciso 2, de la Constitución Nacional:</a:t>
            </a:r>
          </a:p>
          <a:p>
            <a:pPr marL="342900" indent="-342900">
              <a:buFont typeface="Arial" pitchFamily="34" charset="0"/>
              <a:buChar char="•"/>
            </a:pPr>
            <a:endParaRPr lang="es-AR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AR" sz="2600" dirty="0" smtClean="0"/>
              <a:t>No habla de un régimen de coparticipación sino de “regímenes de coparticipación”</a:t>
            </a:r>
          </a:p>
          <a:p>
            <a:pPr marL="342900" indent="-342900">
              <a:buFont typeface="Arial" pitchFamily="34" charset="0"/>
              <a:buChar char="•"/>
            </a:pPr>
            <a:endParaRPr lang="es-AR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AR" sz="2600" dirty="0" smtClean="0"/>
              <a:t>Serán  instituidos por Leyes Convenio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Ciudad de Buenos Aires también podía “reclamar”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es-AR" sz="2800" dirty="0" smtClean="0"/>
              <a:t>Una Ley Convenio:</a:t>
            </a:r>
          </a:p>
          <a:p>
            <a:pPr marL="457200" indent="-457200">
              <a:buFont typeface="+mj-lt"/>
              <a:buAutoNum type="arabicPeriod"/>
            </a:pPr>
            <a:endParaRPr lang="es-A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000" b="1" dirty="0" smtClean="0">
                <a:solidFill>
                  <a:srgbClr val="FF0000"/>
                </a:solidFill>
              </a:rPr>
              <a:t>Debe estar basada en acuerdos previos</a:t>
            </a:r>
          </a:p>
          <a:p>
            <a:pPr marL="457200" indent="-457200">
              <a:buFont typeface="+mj-lt"/>
              <a:buAutoNum type="arabicPeriod"/>
            </a:pPr>
            <a:endParaRPr lang="es-A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000" dirty="0" smtClean="0"/>
              <a:t>Tiene como origen el Senado</a:t>
            </a:r>
          </a:p>
          <a:p>
            <a:pPr marL="457200" indent="-457200">
              <a:buFont typeface="+mj-lt"/>
              <a:buAutoNum type="arabicPeriod"/>
            </a:pPr>
            <a:endParaRPr lang="es-A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000" dirty="0" smtClean="0"/>
              <a:t>Será sancionada con la mayoría absoluta de la totalidad de los miembros de cada Cámara</a:t>
            </a:r>
          </a:p>
          <a:p>
            <a:pPr marL="457200" indent="-457200">
              <a:buFont typeface="+mj-lt"/>
              <a:buAutoNum type="arabicPeriod"/>
            </a:pPr>
            <a:endParaRPr lang="es-A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000" dirty="0" smtClean="0"/>
              <a:t>No podrá ser modificada unilateralmente ni reglamentada</a:t>
            </a:r>
          </a:p>
          <a:p>
            <a:pPr marL="457200" indent="-457200">
              <a:buFont typeface="+mj-lt"/>
              <a:buAutoNum type="arabicPeriod"/>
            </a:pPr>
            <a:endParaRPr lang="es-A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000" b="1" dirty="0" smtClean="0">
                <a:solidFill>
                  <a:srgbClr val="FF0000"/>
                </a:solidFill>
              </a:rPr>
              <a:t>Será aprobada por las provincias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Ciudad de Buenos Aires también podía “reclamar”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El 7 de Diciembre de 2000 se sancionó la Ley 25.400 que ratificó el Compromiso Fiscal para el Crecimiento y la Disciplina Fiscal</a:t>
            </a:r>
          </a:p>
          <a:p>
            <a:pPr marL="457200" indent="-457200">
              <a:buFont typeface="+mj-lt"/>
              <a:buAutoNum type="arabicPeriod"/>
            </a:pPr>
            <a:endParaRPr lang="es-A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En su Art.3, la Ley 25.400 prorrogó todos los Regímenes Especiales hasta el 31/12/2005</a:t>
            </a:r>
          </a:p>
          <a:p>
            <a:pPr marL="457200" indent="-457200">
              <a:buFont typeface="+mj-lt"/>
              <a:buAutoNum type="arabicPeriod"/>
            </a:pPr>
            <a:endParaRPr lang="es-A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La Ciudad adhirió a la Ley 25.400 a través de la Ley 997 de la Ciudad</a:t>
            </a:r>
          </a:p>
          <a:p>
            <a:pPr marL="457200" indent="-457200">
              <a:buFont typeface="+mj-lt"/>
              <a:buAutoNum type="arabicPeriod"/>
            </a:pPr>
            <a:endParaRPr lang="es-A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Las prórrogas subsiguientes no fueron aprobadas por  ley de la Ciudad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 Solicitar o “Reclamar” ?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/>
            <a:r>
              <a:rPr lang="es-AR" sz="2400" u="sng" dirty="0" smtClean="0"/>
              <a:t>Reclamar</a:t>
            </a:r>
            <a:r>
              <a:rPr lang="es-AR" sz="2400" dirty="0" smtClean="0"/>
              <a:t>:</a:t>
            </a:r>
          </a:p>
          <a:p>
            <a:pPr marL="457200" indent="-457200"/>
            <a:endParaRPr lang="es-AR" sz="2400" dirty="0" smtClean="0"/>
          </a:p>
          <a:p>
            <a:pPr marL="914400" lvl="1" indent="-457200"/>
            <a:r>
              <a:rPr lang="es-AR" sz="2000" b="1" dirty="0" smtClean="0"/>
              <a:t> Ir Ante la Justicia Federal  (-)</a:t>
            </a:r>
          </a:p>
          <a:p>
            <a:pPr marL="914400" lvl="1" indent="-457200"/>
            <a:endParaRPr lang="es-AR" sz="2000" b="1" dirty="0" smtClean="0"/>
          </a:p>
          <a:p>
            <a:pPr marL="914400" lvl="1" indent="-457200"/>
            <a:r>
              <a:rPr lang="es-AR" sz="2000" b="1" dirty="0" smtClean="0"/>
              <a:t>El dinero de los Regímenes Especiales vuelve al Régimen</a:t>
            </a:r>
          </a:p>
          <a:p>
            <a:pPr marL="914400" lvl="1" indent="-457200"/>
            <a:r>
              <a:rPr lang="es-AR" sz="2000" b="1" dirty="0" smtClean="0"/>
              <a:t>General de donde se detrae el 15% para ANSES (-)</a:t>
            </a:r>
          </a:p>
          <a:p>
            <a:pPr marL="457200" indent="-457200"/>
            <a:endParaRPr lang="es-AR" sz="2000" b="1" dirty="0" smtClean="0"/>
          </a:p>
          <a:p>
            <a:pPr marL="457200" indent="-457200"/>
            <a:r>
              <a:rPr lang="es-AR" sz="2400" u="sng" dirty="0" smtClean="0"/>
              <a:t>Solicitar</a:t>
            </a:r>
            <a:r>
              <a:rPr lang="es-AR" sz="2400" dirty="0" smtClean="0"/>
              <a:t>:</a:t>
            </a:r>
          </a:p>
          <a:p>
            <a:pPr marL="457200" indent="-457200"/>
            <a:endParaRPr lang="es-AR" sz="2400" dirty="0" smtClean="0"/>
          </a:p>
          <a:p>
            <a:pPr marL="914400" lvl="1" indent="-457200"/>
            <a:r>
              <a:rPr lang="es-AR" sz="2000" b="1" dirty="0" smtClean="0"/>
              <a:t>Mayor posibilidad de negociar (+)</a:t>
            </a:r>
          </a:p>
          <a:p>
            <a:pPr marL="914400" lvl="1" indent="-457200"/>
            <a:endParaRPr lang="es-AR" sz="2000" b="1" dirty="0" smtClean="0"/>
          </a:p>
          <a:p>
            <a:pPr marL="914400" lvl="1" indent="-457200"/>
            <a:r>
              <a:rPr lang="es-AR" sz="2000" b="1" dirty="0" smtClean="0"/>
              <a:t>Brinda el Recurso Extraordinario ante la Corte (+)</a:t>
            </a:r>
          </a:p>
          <a:p>
            <a:pPr marL="457200" indent="-457200">
              <a:buFont typeface="+mj-lt"/>
              <a:buAutoNum type="arabicPeriod"/>
            </a:pPr>
            <a:endParaRPr lang="es-AR" sz="2400" dirty="0" smtClean="0"/>
          </a:p>
          <a:p>
            <a:pPr marL="457200" indent="-457200"/>
            <a:endParaRPr lang="es-AR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dimensión financiera de la cuestión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/>
            <a:endParaRPr lang="es-AR" sz="24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25328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La dimensión financiera de la cuestión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/>
            <a:endParaRPr lang="es-AR" sz="2400" dirty="0" smtClean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285852" y="1396998"/>
          <a:ext cx="7000925" cy="4471507"/>
        </p:xfrm>
        <a:graphic>
          <a:graphicData uri="http://schemas.openxmlformats.org/drawingml/2006/table">
            <a:tbl>
              <a:tblPr/>
              <a:tblGrid>
                <a:gridCol w="4695074"/>
                <a:gridCol w="1221065"/>
                <a:gridCol w="1084786"/>
              </a:tblGrid>
              <a:tr h="15494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1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REGÍMENES ESPECIALES DE COPARTICIPACIÓN</a:t>
                      </a:r>
                    </a:p>
                  </a:txBody>
                  <a:tcPr marL="4427" marR="4427" marT="4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5494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AR" sz="11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Estimación de liquidación a la CABA  ( 2012, en millones de pesos)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5494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AR" sz="11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(Según el criterio de Solicitud)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59373">
                <a:tc>
                  <a:txBody>
                    <a:bodyPr/>
                    <a:lstStyle/>
                    <a:p>
                      <a:pPr algn="ctr" fontAlgn="b"/>
                      <a:r>
                        <a:rPr lang="es-AR" sz="9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9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900" b="1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3486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Régimen</a:t>
                      </a:r>
                    </a:p>
                  </a:txBody>
                  <a:tcPr marL="4427" marR="4427" marT="4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Recursos </a:t>
                      </a:r>
                    </a:p>
                  </a:txBody>
                  <a:tcPr marL="4427" marR="4427" marT="4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CABA</a:t>
                      </a:r>
                    </a:p>
                  </a:txBody>
                  <a:tcPr marL="4427" marR="4427" marT="4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1) Bienes Personales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Después de INCUCAI y 10% Seg. Social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6.800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1,40%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091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2) Excedente Ex-Fondo Conurbano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13.737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415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3,02%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091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3) Necesidades Básicas Insatisfechas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5.495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279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5,08%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091">
                <a:tc>
                  <a:txBody>
                    <a:bodyPr/>
                    <a:lstStyle/>
                    <a:p>
                      <a:pPr algn="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4) Ganancias Suma Fija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440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2,38%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091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5) 30% Monotributo a Provincias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1.145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2,38%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091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l" fontAlgn="b"/>
                      <a:r>
                        <a:rPr lang="es-A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6) Combustibles - Obras de </a:t>
                      </a:r>
                      <a:r>
                        <a:rPr lang="es-AR" sz="105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Infraestr</a:t>
                      </a:r>
                      <a:r>
                        <a:rPr lang="es-A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779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373">
                <a:tc>
                  <a:txBody>
                    <a:bodyPr/>
                    <a:lstStyle/>
                    <a:p>
                      <a:pPr algn="r" fontAlgn="b"/>
                      <a:r>
                        <a:rPr lang="es-A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2,38%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091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4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28.397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731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6091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27" marR="4427" marT="44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dirty="0" smtClean="0">
                <a:solidFill>
                  <a:srgbClr val="0070C0"/>
                </a:solidFill>
              </a:rPr>
              <a:t>Regímenes Especiales y Asignaciones Específicas</a:t>
            </a:r>
            <a:endParaRPr lang="es-AR" sz="28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dirty="0" smtClean="0"/>
              <a:t>Los Regímenes Especiales son distribuciones de recursos entre Nación, Provincias y la Ciudad Autónoma, distintas a la establecida en el Régimen General de la Ley 23.548</a:t>
            </a:r>
          </a:p>
          <a:p>
            <a:endParaRPr lang="es-AR" dirty="0" smtClean="0"/>
          </a:p>
          <a:p>
            <a:r>
              <a:rPr lang="es-AR" dirty="0" smtClean="0"/>
              <a:t>Las Asignaciones Específicas son detracciones de la masa coparticipable, de cualquier régimen, destinadas a un uso determinado</a:t>
            </a:r>
          </a:p>
          <a:p>
            <a:endParaRPr lang="es-AR" dirty="0"/>
          </a:p>
          <a:p>
            <a:r>
              <a:rPr lang="es-AR" dirty="0" smtClean="0"/>
              <a:t>La Constitución las trata de manera diferente</a:t>
            </a:r>
          </a:p>
          <a:p>
            <a:pPr>
              <a:buNone/>
            </a:pPr>
            <a:r>
              <a:rPr lang="es-AR" sz="2400" dirty="0" smtClean="0"/>
              <a:t>(Aprobación por las Legislaturas locales vs. Sanción por tiempo determinado)</a:t>
            </a:r>
            <a:endParaRPr lang="es-A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29684" cy="1143000"/>
          </a:xfrm>
        </p:spPr>
        <p:txBody>
          <a:bodyPr>
            <a:normAutofit/>
          </a:bodyPr>
          <a:lstStyle/>
          <a:p>
            <a:r>
              <a:rPr lang="es-AR" sz="2800" b="1" dirty="0" smtClean="0">
                <a:solidFill>
                  <a:srgbClr val="0070C0"/>
                </a:solidFill>
              </a:rPr>
              <a:t>¿POR QUÉ en unas Jornadas de Administración Financiera?</a:t>
            </a:r>
            <a:endParaRPr lang="es-AR" sz="28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u="sng" dirty="0" smtClean="0"/>
              <a:t>Constitución de la Ciudad – Artículo 9º</a:t>
            </a:r>
          </a:p>
          <a:p>
            <a:pPr>
              <a:buNone/>
            </a:pPr>
            <a:r>
              <a:rPr lang="es-AR" dirty="0" smtClean="0"/>
              <a:t>     Son recursos de la Ciudad Autónoma de Buenos Aires … los fondos de coparticipación federal que le correspondan</a:t>
            </a:r>
          </a:p>
          <a:p>
            <a:pPr>
              <a:buNone/>
            </a:pPr>
            <a:endParaRPr lang="es-AR" dirty="0" smtClean="0"/>
          </a:p>
          <a:p>
            <a:r>
              <a:rPr lang="es-AR" u="sng" dirty="0" smtClean="0"/>
              <a:t>Constitución de la Ciudad – Cláusula Transitoria 3º </a:t>
            </a:r>
          </a:p>
          <a:p>
            <a:pPr>
              <a:buNone/>
            </a:pPr>
            <a:r>
              <a:rPr lang="es-AR" dirty="0" smtClean="0"/>
              <a:t>     La Ciudad de Buenos Aires afirma su derecho a participar en igualdad de condiciones con el resto de las jurisdicciones en el debate y la elaboración del régimen de coparticipación federal de impuestos. </a:t>
            </a:r>
          </a:p>
          <a:p>
            <a:endParaRPr lang="es-AR" dirty="0"/>
          </a:p>
          <a:p>
            <a:r>
              <a:rPr lang="es-AR" u="sng" dirty="0" smtClean="0"/>
              <a:t>Ley Nº 70 de la Ciudad (Sección II-De los Recursos- Artículo 36º)</a:t>
            </a:r>
          </a:p>
          <a:p>
            <a:pPr>
              <a:buNone/>
            </a:pPr>
            <a:r>
              <a:rPr lang="es-AR" dirty="0" smtClean="0"/>
              <a:t>      Los recursos de la Ciudad se integran con los que establece el artículo 9º de la Constitución de la Ciudad de Buenos Aires</a:t>
            </a:r>
          </a:p>
          <a:p>
            <a:endParaRPr lang="es-AR" dirty="0" smtClean="0"/>
          </a:p>
          <a:p>
            <a:endParaRPr lang="es-A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14380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 </a:t>
            </a:r>
            <a:r>
              <a:rPr lang="es-MX" sz="2800" b="1" dirty="0" smtClean="0">
                <a:solidFill>
                  <a:srgbClr val="0070C0"/>
                </a:solidFill>
              </a:rPr>
              <a:t>¿CUÁLES son los Regímenes de Coparticipación ?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785786" y="1285860"/>
            <a:ext cx="7786742" cy="4429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Régimen General </a:t>
            </a:r>
            <a:r>
              <a:rPr kumimoji="0" lang="es-MX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Ley 23.548 (1988)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3200" dirty="0" smtClean="0"/>
              <a:t>Regímenes Especiales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MX" sz="3200" dirty="0" smtClean="0"/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s-MX" sz="2600" dirty="0" smtClean="0"/>
              <a:t>Impuesto sobre los Combustibles Líquidos y Gas Natural </a:t>
            </a:r>
          </a:p>
          <a:p>
            <a:pPr marL="1428750" lvl="2" indent="-514350">
              <a:spcBef>
                <a:spcPct val="20000"/>
              </a:spcBef>
            </a:pPr>
            <a:r>
              <a:rPr lang="es-MX" b="1" dirty="0" smtClean="0">
                <a:solidFill>
                  <a:srgbClr val="FF0000"/>
                </a:solidFill>
              </a:rPr>
              <a:t>Ley  23.966, Arts. 19 y 20 del Art. 7 (1991) y Decreto 2733/90 </a:t>
            </a:r>
          </a:p>
          <a:p>
            <a:pPr marL="1428750" lvl="2" indent="-514350">
              <a:spcBef>
                <a:spcPct val="20000"/>
              </a:spcBef>
            </a:pPr>
            <a:endParaRPr lang="es-MX" b="1" dirty="0" smtClean="0">
              <a:solidFill>
                <a:srgbClr val="FF0000"/>
              </a:solidFill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s-MX" sz="2600" dirty="0" smtClean="0"/>
              <a:t>Impuesto sobre los Bienes Personales</a:t>
            </a:r>
          </a:p>
          <a:p>
            <a:pPr marL="1428750" lvl="2" indent="-514350">
              <a:spcBef>
                <a:spcPct val="20000"/>
              </a:spcBef>
            </a:pPr>
            <a:r>
              <a:rPr lang="es-MX" b="1" dirty="0" smtClean="0">
                <a:solidFill>
                  <a:srgbClr val="FF0000"/>
                </a:solidFill>
              </a:rPr>
              <a:t>Ley 23.966, Art. 30 (1991) – Modificado por Art. 4 de la Ley 24.699 (1996)</a:t>
            </a:r>
          </a:p>
          <a:p>
            <a:pPr marL="1428750" lvl="2" indent="-514350">
              <a:spcBef>
                <a:spcPct val="20000"/>
              </a:spcBef>
            </a:pPr>
            <a:endParaRPr lang="es-MX" b="1" dirty="0" smtClean="0">
              <a:solidFill>
                <a:srgbClr val="FF0000"/>
              </a:solidFill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s-MX" sz="2600" dirty="0" err="1" smtClean="0"/>
              <a:t>Monotributo</a:t>
            </a:r>
            <a:endParaRPr lang="es-MX" sz="2600" dirty="0" smtClean="0"/>
          </a:p>
          <a:p>
            <a:pPr marL="1428750" lvl="2" indent="-514350">
              <a:spcBef>
                <a:spcPct val="20000"/>
              </a:spcBef>
            </a:pPr>
            <a:r>
              <a:rPr lang="es-MX" b="1" dirty="0" smtClean="0">
                <a:solidFill>
                  <a:srgbClr val="FF0000"/>
                </a:solidFill>
              </a:rPr>
              <a:t>Ley 24.977 Art. 59 (1998)</a:t>
            </a:r>
          </a:p>
          <a:p>
            <a:pPr marL="1428750" lvl="2" indent="-514350">
              <a:spcBef>
                <a:spcPct val="20000"/>
              </a:spcBef>
            </a:pPr>
            <a:endParaRPr lang="es-MX" b="1" dirty="0" smtClean="0">
              <a:solidFill>
                <a:srgbClr val="FF0000"/>
              </a:solidFill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s-MX" sz="2600" dirty="0" smtClean="0"/>
              <a:t>Detracciones del Impuesto a las Ganancias</a:t>
            </a:r>
          </a:p>
          <a:p>
            <a:pPr marL="1428750" lvl="2" indent="-514350">
              <a:spcBef>
                <a:spcPct val="20000"/>
              </a:spcBef>
            </a:pPr>
            <a:r>
              <a:rPr lang="es-MX" sz="2000" b="1" dirty="0" smtClean="0">
                <a:solidFill>
                  <a:srgbClr val="FF0000"/>
                </a:solidFill>
              </a:rPr>
              <a:t>Leyes 24.073, Art.40  (1992); 24.463, Art.31(1995 y  24.699 , Art. 5(1996)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¿CÓMO  es el Régimen General? (Ley 23.548)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285860"/>
            <a:ext cx="7929618" cy="4429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u="sng" dirty="0" smtClean="0"/>
              <a:t>Art. 2º</a:t>
            </a:r>
            <a:r>
              <a:rPr lang="es-MX" sz="3200" dirty="0" smtClean="0"/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dirty="0" smtClean="0"/>
              <a:t>Determina  qué impuestos entran en el Régimen General: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3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dirty="0" smtClean="0"/>
              <a:t>TODOS,  menos: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3200" dirty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lang="es-MX" sz="2900" dirty="0" smtClean="0"/>
              <a:t>Los derivados del Comercio Exterior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endParaRPr lang="es-MX" sz="2900" dirty="0" smtClean="0"/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lphaLcParenR"/>
            </a:pPr>
            <a:r>
              <a:rPr lang="es-AR" sz="2900" dirty="0" smtClean="0"/>
              <a:t>Aquellos cuya distribución, entre la Nación y las provincias, esté prevista o se prevea en </a:t>
            </a:r>
            <a:r>
              <a:rPr lang="es-AR" sz="2900" b="1" u="sng" dirty="0" smtClean="0"/>
              <a:t>otros sistemas o regímenes especiales de coparticipación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lphaLcParenR"/>
            </a:pPr>
            <a:endParaRPr lang="es-AR" sz="2900" b="1" u="sng" dirty="0" smtClean="0"/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lphaLcParenR"/>
            </a:pPr>
            <a:r>
              <a:rPr lang="es-AR" sz="2900" dirty="0" smtClean="0"/>
              <a:t>Las asignaciones específicas  a propósitos o destinos determinados</a:t>
            </a:r>
            <a:endParaRPr lang="es-MX" sz="29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endParaRPr lang="es-MX" sz="32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endParaRPr lang="es-MX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¿CÓMO  es el Régimen General? (Ley 23.548)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450059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1200" u="sng" dirty="0" smtClean="0"/>
              <a:t>Arts. 3º  y 4º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1200" dirty="0" smtClean="0"/>
              <a:t>Establecen  la Distribución Primaria   y  Secundaria  entre: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11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1200" dirty="0" smtClean="0"/>
              <a:t>a) La Nación y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1200" dirty="0" smtClean="0"/>
              <a:t>b) Las provincias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11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1200" dirty="0" smtClean="0"/>
              <a:t>Quedaron excluidas Tierra del Fuego y la Ciudad de Buenos Aires por ser, al momento de la sanción, Territorios Nacionales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¿CÓMO  es el Régimen General? (Ley 23.548)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500174"/>
            <a:ext cx="7929618" cy="407196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8800" u="sng" dirty="0" smtClean="0"/>
              <a:t>Art.  8º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8800" u="sng" dirty="0" smtClean="0"/>
          </a:p>
          <a:p>
            <a:pPr lvl="0">
              <a:spcBef>
                <a:spcPct val="20000"/>
              </a:spcBef>
            </a:pPr>
            <a:r>
              <a:rPr lang="es-AR" sz="8600" dirty="0" smtClean="0"/>
              <a:t>La Nación, de la parte que le corresponde, entregará a la </a:t>
            </a:r>
            <a:r>
              <a:rPr lang="es-AR" sz="8600" u="sng" dirty="0" smtClean="0"/>
              <a:t>Municipalidad de  Buenos Aires </a:t>
            </a:r>
            <a:r>
              <a:rPr lang="es-AR" sz="8600" dirty="0" smtClean="0"/>
              <a:t>y al Territorio Nacional de </a:t>
            </a:r>
            <a:r>
              <a:rPr lang="es-AR" sz="8600" u="sng" dirty="0" smtClean="0"/>
              <a:t>Tierra del Fuego </a:t>
            </a:r>
            <a:r>
              <a:rPr lang="es-AR" sz="8600" dirty="0" smtClean="0"/>
              <a:t>una participación compatible con los niveles históricos, la que no podrá ser inferior en términos constantes a la suma transferida en 1987</a:t>
            </a:r>
            <a:endParaRPr lang="es-MX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¿CÓMO  son los Regímenes  Especiales?</a:t>
            </a:r>
            <a:endParaRPr lang="es-AR" sz="28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00166" y="5786454"/>
            <a:ext cx="6286544" cy="722315"/>
          </a:xfrm>
        </p:spPr>
        <p:txBody>
          <a:bodyPr/>
          <a:lstStyle/>
          <a:p>
            <a:r>
              <a:rPr lang="es-AR" b="1" dirty="0" smtClean="0">
                <a:solidFill>
                  <a:schemeClr val="tx1"/>
                </a:solidFill>
              </a:rPr>
              <a:t>GOBIERNO DE LA CIUDAD DE BUENOS AIRES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 </a:t>
            </a:r>
            <a:r>
              <a:rPr lang="es-AR" sz="1400" b="1" dirty="0" smtClean="0">
                <a:solidFill>
                  <a:schemeClr val="tx1"/>
                </a:solidFill>
              </a:rPr>
              <a:t>Ministerio de Hacienda 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Dirección General de Relaciones Fiscales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357298"/>
            <a:ext cx="7929618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400" u="sng" dirty="0" smtClean="0"/>
              <a:t>Combustibles Líquidos y Gas Natural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400" u="sng" dirty="0" smtClean="0"/>
              <a:t>(Ley 23.966)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14348" y="2643182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• </a:t>
            </a:r>
            <a:r>
              <a:rPr lang="es-AR" sz="2400" b="1" dirty="0"/>
              <a:t>21% a la Administración Nacional de la Seguridad Social (ANSES</a:t>
            </a:r>
            <a:r>
              <a:rPr lang="es-AR" sz="2400" b="1" dirty="0" smtClean="0"/>
              <a:t>)</a:t>
            </a:r>
          </a:p>
          <a:p>
            <a:endParaRPr lang="es-AR" sz="2400" b="1" dirty="0"/>
          </a:p>
          <a:p>
            <a:r>
              <a:rPr lang="es-AR" sz="2400" b="1" dirty="0"/>
              <a:t>• 79% restante</a:t>
            </a:r>
            <a:r>
              <a:rPr lang="es-AR" sz="2400" b="1" dirty="0" smtClean="0"/>
              <a:t>:</a:t>
            </a:r>
          </a:p>
          <a:p>
            <a:endParaRPr lang="es-AR" sz="2400" b="1" dirty="0"/>
          </a:p>
          <a:p>
            <a:pPr lvl="2"/>
            <a:r>
              <a:rPr lang="es-AR" sz="2400" b="1" u="sng" dirty="0">
                <a:solidFill>
                  <a:srgbClr val="FF0000"/>
                </a:solidFill>
              </a:rPr>
              <a:t>. 29% al Tesoro </a:t>
            </a:r>
            <a:r>
              <a:rPr lang="es-AR" sz="2400" b="1" u="sng" dirty="0" smtClean="0">
                <a:solidFill>
                  <a:srgbClr val="FF0000"/>
                </a:solidFill>
              </a:rPr>
              <a:t>Nacional</a:t>
            </a:r>
          </a:p>
          <a:p>
            <a:pPr lvl="2"/>
            <a:r>
              <a:rPr lang="es-AR" sz="2400" b="1" u="sng" dirty="0" smtClean="0">
                <a:solidFill>
                  <a:srgbClr val="FF0000"/>
                </a:solidFill>
              </a:rPr>
              <a:t>. </a:t>
            </a:r>
            <a:r>
              <a:rPr lang="es-AR" sz="2400" b="1" u="sng" dirty="0">
                <a:solidFill>
                  <a:srgbClr val="FF0000"/>
                </a:solidFill>
              </a:rPr>
              <a:t>29% a las </a:t>
            </a:r>
            <a:r>
              <a:rPr lang="es-AR" sz="2400" b="1" u="sng" dirty="0" smtClean="0">
                <a:solidFill>
                  <a:srgbClr val="FF0000"/>
                </a:solidFill>
              </a:rPr>
              <a:t>Provincias </a:t>
            </a:r>
          </a:p>
          <a:p>
            <a:pPr lvl="2"/>
            <a:r>
              <a:rPr lang="es-AR" sz="2400" b="1" dirty="0" smtClean="0"/>
              <a:t>. </a:t>
            </a:r>
            <a:r>
              <a:rPr lang="es-AR" sz="2400" b="1" dirty="0"/>
              <a:t>42% al Fondo Nacional de la </a:t>
            </a:r>
            <a:r>
              <a:rPr lang="es-AR" sz="2400" b="1" dirty="0" smtClean="0"/>
              <a:t>Vivienda</a:t>
            </a:r>
            <a:endParaRPr lang="es-AR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2192</Words>
  <Application>Microsoft Office PowerPoint</Application>
  <PresentationFormat>Presentación en pantalla (4:3)</PresentationFormat>
  <Paragraphs>343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“Jornadas de Administración Financiera de Ciudades y Estados Subnacionales de Iberoamérica”   Organizado por el Ministerio de Hacienda de la Ciudad de Buenos Aires</vt:lpstr>
      <vt:lpstr>Diapositiva 2</vt:lpstr>
      <vt:lpstr>Regímenes Especiales y Asignaciones Específicas</vt:lpstr>
      <vt:lpstr>¿POR QUÉ en unas Jornadas de Administración Financiera?</vt:lpstr>
      <vt:lpstr> ¿CUÁLES son los Regímenes de Coparticipación ?</vt:lpstr>
      <vt:lpstr>¿CÓMO  es el Régimen General? (Ley 23.548)</vt:lpstr>
      <vt:lpstr>¿CÓMO  es el Régimen General? (Ley 23.548)</vt:lpstr>
      <vt:lpstr>¿CÓMO  es el Régimen General? (Ley 23.548)</vt:lpstr>
      <vt:lpstr>¿CÓMO  son los Regímenes  Especiales?</vt:lpstr>
      <vt:lpstr>¿CÓMO  son los Regímenes  Especiales?</vt:lpstr>
      <vt:lpstr>¿CÓMO  son los Regímenes  Especiales?</vt:lpstr>
      <vt:lpstr>¿CÓMO  son los Regímenes  Especiales?</vt:lpstr>
      <vt:lpstr>¿CÓMO  son los Regímenes  Especiales?</vt:lpstr>
      <vt:lpstr>La Experiencia de Tierra del Fuego</vt:lpstr>
      <vt:lpstr>La Experiencia de Tierra del Fuego</vt:lpstr>
      <vt:lpstr>La Experiencia de Tierra del Fuego</vt:lpstr>
      <vt:lpstr>La Experiencia de Tierra del Fuego</vt:lpstr>
      <vt:lpstr>El paralelismo con la Ciudad de Buenos Aires</vt:lpstr>
      <vt:lpstr>La Ciudad de Buenos Aires … no es una “provincia”</vt:lpstr>
      <vt:lpstr>La Ciudad de Buenos Aires también podía “reclamar”  Reclamar = Plantear la inconstitucionalidad de la prórroga de los                      Regímenes Especiales</vt:lpstr>
      <vt:lpstr>La Ciudad de Buenos Aires también podía “reclamar”</vt:lpstr>
      <vt:lpstr>La Ciudad de Buenos Aires también podía “reclamar”</vt:lpstr>
      <vt:lpstr>¿ Solicitar o “Reclamar” ?</vt:lpstr>
      <vt:lpstr>La dimensión financiera de la cuestión</vt:lpstr>
      <vt:lpstr>La dimensión financiera de la cuestión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“Ciclo de encuentros para fomentar la discusión y el debate abierto y participativo sobre la Autonomía de la Ciudad de Buenos Aires”   Organizado por el Ministerio de Gobierno de la Ciudad de Buenos Aires</dc:title>
  <dc:creator>Usuario</dc:creator>
  <cp:lastModifiedBy>contaduria</cp:lastModifiedBy>
  <cp:revision>19</cp:revision>
  <dcterms:created xsi:type="dcterms:W3CDTF">2012-10-02T15:13:37Z</dcterms:created>
  <dcterms:modified xsi:type="dcterms:W3CDTF">2015-02-05T19:05:53Z</dcterms:modified>
</cp:coreProperties>
</file>