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258" r:id="rId2"/>
    <p:sldId id="266" r:id="rId3"/>
    <p:sldId id="265" r:id="rId4"/>
    <p:sldId id="270" r:id="rId5"/>
    <p:sldId id="271" r:id="rId6"/>
    <p:sldId id="272" r:id="rId7"/>
    <p:sldId id="275" r:id="rId8"/>
    <p:sldId id="276" r:id="rId9"/>
    <p:sldId id="277" r:id="rId10"/>
    <p:sldId id="278" r:id="rId11"/>
    <p:sldId id="279" r:id="rId12"/>
    <p:sldId id="280" r:id="rId13"/>
    <p:sldId id="281" r:id="rId14"/>
    <p:sldId id="282" r:id="rId15"/>
    <p:sldId id="283" r:id="rId16"/>
    <p:sldId id="284" r:id="rId17"/>
    <p:sldId id="288" r:id="rId18"/>
    <p:sldId id="286" r:id="rId19"/>
    <p:sldId id="287" r:id="rId20"/>
    <p:sldId id="289" r:id="rId21"/>
  </p:sldIdLst>
  <p:sldSz cx="9906000" cy="6858000" type="A4"/>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charset="0"/>
        <a:ea typeface="Geneva" pitchFamily="34" charset="0"/>
        <a:cs typeface="Geneva" pitchFamily="34" charset="0"/>
      </a:defRPr>
    </a:lvl1pPr>
    <a:lvl2pPr marL="457200" algn="l" rtl="0" eaLnBrk="0" fontAlgn="base" hangingPunct="0">
      <a:spcBef>
        <a:spcPct val="0"/>
      </a:spcBef>
      <a:spcAft>
        <a:spcPct val="0"/>
      </a:spcAft>
      <a:defRPr sz="2400" kern="1200">
        <a:solidFill>
          <a:schemeClr val="tx1"/>
        </a:solidFill>
        <a:latin typeface="Arial" charset="0"/>
        <a:ea typeface="Geneva" pitchFamily="34" charset="0"/>
        <a:cs typeface="Geneva" pitchFamily="34" charset="0"/>
      </a:defRPr>
    </a:lvl2pPr>
    <a:lvl3pPr marL="914400" algn="l" rtl="0" eaLnBrk="0" fontAlgn="base" hangingPunct="0">
      <a:spcBef>
        <a:spcPct val="0"/>
      </a:spcBef>
      <a:spcAft>
        <a:spcPct val="0"/>
      </a:spcAft>
      <a:defRPr sz="2400" kern="1200">
        <a:solidFill>
          <a:schemeClr val="tx1"/>
        </a:solidFill>
        <a:latin typeface="Arial" charset="0"/>
        <a:ea typeface="Geneva" pitchFamily="34" charset="0"/>
        <a:cs typeface="Geneva" pitchFamily="34" charset="0"/>
      </a:defRPr>
    </a:lvl3pPr>
    <a:lvl4pPr marL="1371600" algn="l" rtl="0" eaLnBrk="0" fontAlgn="base" hangingPunct="0">
      <a:spcBef>
        <a:spcPct val="0"/>
      </a:spcBef>
      <a:spcAft>
        <a:spcPct val="0"/>
      </a:spcAft>
      <a:defRPr sz="2400" kern="1200">
        <a:solidFill>
          <a:schemeClr val="tx1"/>
        </a:solidFill>
        <a:latin typeface="Arial" charset="0"/>
        <a:ea typeface="Geneva" pitchFamily="34" charset="0"/>
        <a:cs typeface="Geneva" pitchFamily="34" charset="0"/>
      </a:defRPr>
    </a:lvl4pPr>
    <a:lvl5pPr marL="1828800" algn="l" rtl="0" eaLnBrk="0" fontAlgn="base" hangingPunct="0">
      <a:spcBef>
        <a:spcPct val="0"/>
      </a:spcBef>
      <a:spcAft>
        <a:spcPct val="0"/>
      </a:spcAft>
      <a:defRPr sz="2400" kern="1200">
        <a:solidFill>
          <a:schemeClr val="tx1"/>
        </a:solidFill>
        <a:latin typeface="Arial" charset="0"/>
        <a:ea typeface="Geneva" pitchFamily="34" charset="0"/>
        <a:cs typeface="Geneva" pitchFamily="34" charset="0"/>
      </a:defRPr>
    </a:lvl5pPr>
    <a:lvl6pPr marL="2286000" algn="l" defTabSz="914400" rtl="0" eaLnBrk="1" latinLnBrk="0" hangingPunct="1">
      <a:defRPr sz="2400" kern="1200">
        <a:solidFill>
          <a:schemeClr val="tx1"/>
        </a:solidFill>
        <a:latin typeface="Arial" charset="0"/>
        <a:ea typeface="Geneva" pitchFamily="34" charset="0"/>
        <a:cs typeface="Geneva" pitchFamily="34" charset="0"/>
      </a:defRPr>
    </a:lvl6pPr>
    <a:lvl7pPr marL="2743200" algn="l" defTabSz="914400" rtl="0" eaLnBrk="1" latinLnBrk="0" hangingPunct="1">
      <a:defRPr sz="2400" kern="1200">
        <a:solidFill>
          <a:schemeClr val="tx1"/>
        </a:solidFill>
        <a:latin typeface="Arial" charset="0"/>
        <a:ea typeface="Geneva" pitchFamily="34" charset="0"/>
        <a:cs typeface="Geneva" pitchFamily="34" charset="0"/>
      </a:defRPr>
    </a:lvl7pPr>
    <a:lvl8pPr marL="3200400" algn="l" defTabSz="914400" rtl="0" eaLnBrk="1" latinLnBrk="0" hangingPunct="1">
      <a:defRPr sz="2400" kern="1200">
        <a:solidFill>
          <a:schemeClr val="tx1"/>
        </a:solidFill>
        <a:latin typeface="Arial" charset="0"/>
        <a:ea typeface="Geneva" pitchFamily="34" charset="0"/>
        <a:cs typeface="Geneva" pitchFamily="34" charset="0"/>
      </a:defRPr>
    </a:lvl8pPr>
    <a:lvl9pPr marL="3657600" algn="l" defTabSz="914400" rtl="0" eaLnBrk="1" latinLnBrk="0" hangingPunct="1">
      <a:defRPr sz="2400" kern="1200">
        <a:solidFill>
          <a:schemeClr val="tx1"/>
        </a:solidFill>
        <a:latin typeface="Arial" charset="0"/>
        <a:ea typeface="Geneva" pitchFamily="34" charset="0"/>
        <a:cs typeface="Genev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F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2787"/>
    <p:restoredTop sz="90929"/>
  </p:normalViewPr>
  <p:slideViewPr>
    <p:cSldViewPr>
      <p:cViewPr>
        <p:scale>
          <a:sx n="61" d="100"/>
          <a:sy n="61" d="100"/>
        </p:scale>
        <p:origin x="-1860" y="-3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Geneva" pitchFamily="1" charset="-128"/>
                <a:cs typeface="+mn-cs"/>
              </a:defRPr>
            </a:lvl1pPr>
          </a:lstStyle>
          <a:p>
            <a:pPr>
              <a:defRPr/>
            </a:pPr>
            <a:endParaRPr lang="en-US"/>
          </a:p>
        </p:txBody>
      </p:sp>
      <p:sp>
        <p:nvSpPr>
          <p:cNvPr id="3075" name="Rectangle 3"/>
          <p:cNvSpPr>
            <a:spLocks noGrp="1" noChangeArrowheads="1"/>
          </p:cNvSpPr>
          <p:nvPr>
            <p:ph type="dt" idx="1"/>
          </p:nvPr>
        </p:nvSpPr>
        <p:spPr bwMode="auto">
          <a:xfrm>
            <a:off x="518160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Geneva" pitchFamily="1" charset="-128"/>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2714625" y="514350"/>
            <a:ext cx="3714750" cy="2571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Geneva" pitchFamily="1"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ea typeface="Geneva" pitchFamily="1" charset="-128"/>
                <a:cs typeface="+mn-cs"/>
              </a:defRPr>
            </a:lvl1pPr>
          </a:lstStyle>
          <a:p>
            <a:pPr>
              <a:defRPr/>
            </a:pPr>
            <a:fld id="{9142B2FB-5419-45ED-A85F-3BBD37C18CE3}"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Geneva" pitchFamily="1" charset="-128"/>
        <a:cs typeface="Geneva" pitchFamily="34" charset="0"/>
      </a:defRPr>
    </a:lvl1pPr>
    <a:lvl2pPr marL="457200" algn="l" rtl="0" eaLnBrk="0" fontAlgn="base" hangingPunct="0">
      <a:spcBef>
        <a:spcPct val="30000"/>
      </a:spcBef>
      <a:spcAft>
        <a:spcPct val="0"/>
      </a:spcAft>
      <a:defRPr sz="1200" kern="1200">
        <a:solidFill>
          <a:schemeClr val="tx1"/>
        </a:solidFill>
        <a:latin typeface="Arial" charset="0"/>
        <a:ea typeface="Geneva" pitchFamily="1" charset="-128"/>
        <a:cs typeface="Geneva" pitchFamily="34" charset="0"/>
      </a:defRPr>
    </a:lvl2pPr>
    <a:lvl3pPr marL="914400" algn="l" rtl="0" eaLnBrk="0" fontAlgn="base" hangingPunct="0">
      <a:spcBef>
        <a:spcPct val="30000"/>
      </a:spcBef>
      <a:spcAft>
        <a:spcPct val="0"/>
      </a:spcAft>
      <a:defRPr sz="1200" kern="1200">
        <a:solidFill>
          <a:schemeClr val="tx1"/>
        </a:solidFill>
        <a:latin typeface="Arial" charset="0"/>
        <a:ea typeface="Geneva" pitchFamily="1" charset="-128"/>
        <a:cs typeface="Geneva" pitchFamily="34" charset="0"/>
      </a:defRPr>
    </a:lvl3pPr>
    <a:lvl4pPr marL="1371600" algn="l" rtl="0" eaLnBrk="0" fontAlgn="base" hangingPunct="0">
      <a:spcBef>
        <a:spcPct val="30000"/>
      </a:spcBef>
      <a:spcAft>
        <a:spcPct val="0"/>
      </a:spcAft>
      <a:defRPr sz="1200" kern="1200">
        <a:solidFill>
          <a:schemeClr val="tx1"/>
        </a:solidFill>
        <a:latin typeface="Arial" charset="0"/>
        <a:ea typeface="Geneva" pitchFamily="1" charset="-128"/>
        <a:cs typeface="Geneva" pitchFamily="34" charset="0"/>
      </a:defRPr>
    </a:lvl4pPr>
    <a:lvl5pPr marL="1828800" algn="l" rtl="0" eaLnBrk="0" fontAlgn="base" hangingPunct="0">
      <a:spcBef>
        <a:spcPct val="30000"/>
      </a:spcBef>
      <a:spcAft>
        <a:spcPct val="0"/>
      </a:spcAft>
      <a:defRPr sz="1200" kern="1200">
        <a:solidFill>
          <a:schemeClr val="tx1"/>
        </a:solidFill>
        <a:latin typeface="Arial" charset="0"/>
        <a:ea typeface="Geneva" pitchFamily="1" charset="-128"/>
        <a:cs typeface="Genev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F6B76AD-FCBC-4BED-8CFE-540B9F6A2E60}" type="slidenum">
              <a:rPr lang="en-US" smtClean="0">
                <a:ea typeface="Geneva" pitchFamily="34" charset="0"/>
                <a:cs typeface="Geneva" pitchFamily="34" charset="0"/>
              </a:rPr>
              <a:pPr/>
              <a:t>1</a:t>
            </a:fld>
            <a:endParaRPr lang="en-US" smtClean="0">
              <a:ea typeface="Geneva" pitchFamily="34" charset="0"/>
              <a:cs typeface="Geneva"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96F56B2-A317-4B3F-8F63-2D58BFDD4A3E}" type="slidenum">
              <a:rPr lang="en-US" smtClean="0">
                <a:ea typeface="Geneva" pitchFamily="34" charset="0"/>
                <a:cs typeface="Geneva" pitchFamily="34" charset="0"/>
              </a:rPr>
              <a:pPr/>
              <a:t>10</a:t>
            </a:fld>
            <a:endParaRPr lang="en-US" smtClean="0">
              <a:ea typeface="Geneva" pitchFamily="34" charset="0"/>
              <a:cs typeface="Geneva"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DEA04F8-899B-4556-846C-0040DC78A69A}" type="slidenum">
              <a:rPr lang="en-US" smtClean="0">
                <a:ea typeface="Geneva" pitchFamily="34" charset="0"/>
                <a:cs typeface="Geneva" pitchFamily="34" charset="0"/>
              </a:rPr>
              <a:pPr/>
              <a:t>11</a:t>
            </a:fld>
            <a:endParaRPr lang="en-US" smtClean="0">
              <a:ea typeface="Geneva" pitchFamily="34" charset="0"/>
              <a:cs typeface="Geneva"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2D38C07-7FDD-4D39-9BC5-4A8FB1B1F9FA}" type="slidenum">
              <a:rPr lang="en-US" smtClean="0">
                <a:ea typeface="Geneva" pitchFamily="34" charset="0"/>
                <a:cs typeface="Geneva" pitchFamily="34" charset="0"/>
              </a:rPr>
              <a:pPr/>
              <a:t>12</a:t>
            </a:fld>
            <a:endParaRPr lang="en-US" smtClean="0">
              <a:ea typeface="Geneva" pitchFamily="34" charset="0"/>
              <a:cs typeface="Geneva"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A80366B-FEB5-4D90-9E48-06ECE056FAD0}" type="slidenum">
              <a:rPr lang="en-US" smtClean="0">
                <a:ea typeface="Geneva" pitchFamily="34" charset="0"/>
                <a:cs typeface="Geneva" pitchFamily="34" charset="0"/>
              </a:rPr>
              <a:pPr/>
              <a:t>2</a:t>
            </a:fld>
            <a:endParaRPr lang="en-US" smtClean="0">
              <a:ea typeface="Geneva" pitchFamily="34" charset="0"/>
              <a:cs typeface="Geneva"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BE4DBC0-9148-4776-8ADE-1113F1349190}" type="slidenum">
              <a:rPr lang="en-US" smtClean="0">
                <a:ea typeface="Geneva" pitchFamily="34" charset="0"/>
                <a:cs typeface="Geneva" pitchFamily="34" charset="0"/>
              </a:rPr>
              <a:pPr/>
              <a:t>3</a:t>
            </a:fld>
            <a:endParaRPr lang="en-US" smtClean="0">
              <a:ea typeface="Geneva" pitchFamily="34" charset="0"/>
              <a:cs typeface="Geneva"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AD31587-C759-4A80-9458-828D9BE7F0E8}" type="slidenum">
              <a:rPr lang="en-US" smtClean="0">
                <a:ea typeface="Geneva" pitchFamily="34" charset="0"/>
                <a:cs typeface="Geneva" pitchFamily="34" charset="0"/>
              </a:rPr>
              <a:pPr/>
              <a:t>4</a:t>
            </a:fld>
            <a:endParaRPr lang="en-US" smtClean="0">
              <a:ea typeface="Geneva" pitchFamily="34" charset="0"/>
              <a:cs typeface="Geneva"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018B02D-7F8A-43FE-A645-D587EDD5AB83}" type="slidenum">
              <a:rPr lang="en-US" smtClean="0">
                <a:ea typeface="Geneva" pitchFamily="34" charset="0"/>
                <a:cs typeface="Geneva" pitchFamily="34" charset="0"/>
              </a:rPr>
              <a:pPr/>
              <a:t>5</a:t>
            </a:fld>
            <a:endParaRPr lang="en-US" smtClean="0">
              <a:ea typeface="Geneva" pitchFamily="34" charset="0"/>
              <a:cs typeface="Geneva"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A6D4AEF-1B95-44B1-95BD-EAEF5E8182BE}" type="slidenum">
              <a:rPr lang="en-US" smtClean="0">
                <a:ea typeface="Geneva" pitchFamily="34" charset="0"/>
                <a:cs typeface="Geneva" pitchFamily="34" charset="0"/>
              </a:rPr>
              <a:pPr/>
              <a:t>6</a:t>
            </a:fld>
            <a:endParaRPr lang="en-US" smtClean="0">
              <a:ea typeface="Geneva" pitchFamily="34" charset="0"/>
              <a:cs typeface="Geneva"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967EAAD-48EB-4D4A-B374-3B8DEBE6E012}" type="slidenum">
              <a:rPr lang="en-US" smtClean="0">
                <a:ea typeface="Geneva" pitchFamily="34" charset="0"/>
                <a:cs typeface="Geneva" pitchFamily="34" charset="0"/>
              </a:rPr>
              <a:pPr/>
              <a:t>7</a:t>
            </a:fld>
            <a:endParaRPr lang="en-US" smtClean="0">
              <a:ea typeface="Geneva" pitchFamily="34" charset="0"/>
              <a:cs typeface="Geneva"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E03A0F0-B6B0-494E-9CFC-28E507A988E4}" type="slidenum">
              <a:rPr lang="en-US" smtClean="0">
                <a:ea typeface="Geneva" pitchFamily="34" charset="0"/>
                <a:cs typeface="Geneva" pitchFamily="34" charset="0"/>
              </a:rPr>
              <a:pPr/>
              <a:t>8</a:t>
            </a:fld>
            <a:endParaRPr lang="en-US" smtClean="0">
              <a:ea typeface="Geneva" pitchFamily="34" charset="0"/>
              <a:cs typeface="Geneva"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2A94E3A-99FC-4D97-A35F-D016439EBAE3}" type="slidenum">
              <a:rPr lang="en-US" smtClean="0">
                <a:ea typeface="Geneva" pitchFamily="34" charset="0"/>
                <a:cs typeface="Geneva" pitchFamily="34" charset="0"/>
              </a:rPr>
              <a:pPr/>
              <a:t>9</a:t>
            </a:fld>
            <a:endParaRPr lang="en-US" smtClean="0">
              <a:ea typeface="Geneva" pitchFamily="34" charset="0"/>
              <a:cs typeface="Geneva"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s-AR" smtClean="0">
              <a:ea typeface="Genev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5"/>
            <a:ext cx="84201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BDAC7B-484B-4314-9230-AC94A6C84A5A}"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D7D2E3-65A0-4783-B567-C623FE139A9C}"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58025" y="609600"/>
            <a:ext cx="2105025" cy="5486400"/>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742950" y="609600"/>
            <a:ext cx="6162675"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A6D971-23CF-4EE2-8EB0-BD869A5196C7}"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ADD71-0CCA-4419-BB05-795FD0C41070}"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9FD0C3-C49C-44C0-952A-D64E4D1C0F7A}"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B06C19-71D3-4526-A695-F7A95A68C1D6}"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9515229-7A5A-4E15-BB53-0F38B3D5D67F}"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396A5C7-317C-4F36-BE77-1E72D899FB7B}"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F0E144-9E9D-4A44-AF56-41E4A8C2F224}"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0F9AA6-434C-4E1F-9DD9-F2844CA94BEA}"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A458C3-E7C2-4DC0-A5DD-1503E6015A28}"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Geneva" pitchFamily="1"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ea typeface="Geneva" pitchFamily="1"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Geneva" pitchFamily="1" charset="-128"/>
                <a:cs typeface="+mn-cs"/>
              </a:defRPr>
            </a:lvl1pPr>
          </a:lstStyle>
          <a:p>
            <a:pPr>
              <a:defRPr/>
            </a:pPr>
            <a:fld id="{2DF8BFC5-862E-4324-A27F-C532EF3C70D4}"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Geneva" pitchFamily="34" charset="0"/>
        </a:defRPr>
      </a:lvl1pPr>
      <a:lvl2pPr algn="ctr" rtl="0" eaLnBrk="0" fontAlgn="base" hangingPunct="0">
        <a:spcBef>
          <a:spcPct val="0"/>
        </a:spcBef>
        <a:spcAft>
          <a:spcPct val="0"/>
        </a:spcAft>
        <a:defRPr sz="4400">
          <a:solidFill>
            <a:schemeClr val="tx2"/>
          </a:solidFill>
          <a:latin typeface="Arial" charset="0"/>
          <a:ea typeface="Geneva" pitchFamily="1" charset="-128"/>
          <a:cs typeface="Geneva" pitchFamily="34" charset="0"/>
        </a:defRPr>
      </a:lvl2pPr>
      <a:lvl3pPr algn="ctr" rtl="0" eaLnBrk="0" fontAlgn="base" hangingPunct="0">
        <a:spcBef>
          <a:spcPct val="0"/>
        </a:spcBef>
        <a:spcAft>
          <a:spcPct val="0"/>
        </a:spcAft>
        <a:defRPr sz="4400">
          <a:solidFill>
            <a:schemeClr val="tx2"/>
          </a:solidFill>
          <a:latin typeface="Arial" charset="0"/>
          <a:ea typeface="Geneva" pitchFamily="1" charset="-128"/>
          <a:cs typeface="Geneva" pitchFamily="34" charset="0"/>
        </a:defRPr>
      </a:lvl3pPr>
      <a:lvl4pPr algn="ctr" rtl="0" eaLnBrk="0" fontAlgn="base" hangingPunct="0">
        <a:spcBef>
          <a:spcPct val="0"/>
        </a:spcBef>
        <a:spcAft>
          <a:spcPct val="0"/>
        </a:spcAft>
        <a:defRPr sz="4400">
          <a:solidFill>
            <a:schemeClr val="tx2"/>
          </a:solidFill>
          <a:latin typeface="Arial" charset="0"/>
          <a:ea typeface="Geneva" pitchFamily="1" charset="-128"/>
          <a:cs typeface="Geneva" pitchFamily="34" charset="0"/>
        </a:defRPr>
      </a:lvl4pPr>
      <a:lvl5pPr algn="ctr" rtl="0" eaLnBrk="0" fontAlgn="base" hangingPunct="0">
        <a:spcBef>
          <a:spcPct val="0"/>
        </a:spcBef>
        <a:spcAft>
          <a:spcPct val="0"/>
        </a:spcAft>
        <a:defRPr sz="4400">
          <a:solidFill>
            <a:schemeClr val="tx2"/>
          </a:solidFill>
          <a:latin typeface="Arial" charset="0"/>
          <a:ea typeface="Geneva" pitchFamily="1" charset="-128"/>
          <a:cs typeface="Geneva" pitchFamily="34" charset="0"/>
        </a:defRPr>
      </a:lvl5pPr>
      <a:lvl6pPr marL="457200" algn="ctr" rtl="0" fontAlgn="base">
        <a:spcBef>
          <a:spcPct val="0"/>
        </a:spcBef>
        <a:spcAft>
          <a:spcPct val="0"/>
        </a:spcAft>
        <a:defRPr sz="4400">
          <a:solidFill>
            <a:schemeClr val="tx2"/>
          </a:solidFill>
          <a:latin typeface="Arial" charset="0"/>
          <a:ea typeface="Geneva" pitchFamily="1" charset="-128"/>
        </a:defRPr>
      </a:lvl6pPr>
      <a:lvl7pPr marL="914400" algn="ctr" rtl="0" fontAlgn="base">
        <a:spcBef>
          <a:spcPct val="0"/>
        </a:spcBef>
        <a:spcAft>
          <a:spcPct val="0"/>
        </a:spcAft>
        <a:defRPr sz="4400">
          <a:solidFill>
            <a:schemeClr val="tx2"/>
          </a:solidFill>
          <a:latin typeface="Arial" charset="0"/>
          <a:ea typeface="Geneva" pitchFamily="1" charset="-128"/>
        </a:defRPr>
      </a:lvl7pPr>
      <a:lvl8pPr marL="1371600" algn="ctr" rtl="0" fontAlgn="base">
        <a:spcBef>
          <a:spcPct val="0"/>
        </a:spcBef>
        <a:spcAft>
          <a:spcPct val="0"/>
        </a:spcAft>
        <a:defRPr sz="4400">
          <a:solidFill>
            <a:schemeClr val="tx2"/>
          </a:solidFill>
          <a:latin typeface="Arial" charset="0"/>
          <a:ea typeface="Geneva" pitchFamily="1" charset="-128"/>
        </a:defRPr>
      </a:lvl8pPr>
      <a:lvl9pPr marL="1828800" algn="ctr" rtl="0" fontAlgn="base">
        <a:spcBef>
          <a:spcPct val="0"/>
        </a:spcBef>
        <a:spcAft>
          <a:spcPct val="0"/>
        </a:spcAft>
        <a:defRPr sz="4400">
          <a:solidFill>
            <a:schemeClr val="tx2"/>
          </a:solidFill>
          <a:latin typeface="Arial" charset="0"/>
          <a:ea typeface="Geneva"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Geneva" pitchFamily="34"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Geneva" pitchFamily="34"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Geneva" pitchFamily="34"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Geneva" pitchFamily="34"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Geneva"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
        <p:nvSpPr>
          <p:cNvPr id="2051" name="2 Subtítulo"/>
          <p:cNvSpPr>
            <a:spLocks noGrp="1"/>
          </p:cNvSpPr>
          <p:nvPr>
            <p:ph type="subTitle" idx="1"/>
          </p:nvPr>
        </p:nvSpPr>
        <p:spPr>
          <a:xfrm>
            <a:off x="344488" y="981075"/>
            <a:ext cx="9145587" cy="5040313"/>
          </a:xfrm>
        </p:spPr>
        <p:txBody>
          <a:bodyPr/>
          <a:lstStyle/>
          <a:p>
            <a:pPr algn="just"/>
            <a:r>
              <a:rPr lang="es-AR" sz="2400" b="1" i="1" smtClean="0"/>
              <a:t>Modernización, Introducción</a:t>
            </a:r>
          </a:p>
          <a:p>
            <a:pPr algn="just"/>
            <a:r>
              <a:rPr lang="es-AR" sz="2400" smtClean="0"/>
              <a:t>En la actualidad asistimos a un proceso de transformación nunca visto producto del impacto de las Tecnologías de la Información y Comunicaciones (TICs). A este fenómeno solemos llamarlo</a:t>
            </a:r>
            <a:r>
              <a:rPr lang="es-AR" sz="2400" b="1" smtClean="0"/>
              <a:t> </a:t>
            </a:r>
            <a:r>
              <a:rPr lang="es-AR" sz="2400" b="1" smtClean="0">
                <a:solidFill>
                  <a:srgbClr val="0070C0"/>
                </a:solidFill>
              </a:rPr>
              <a:t>modernización</a:t>
            </a:r>
            <a:r>
              <a:rPr lang="es-AR" sz="2400" smtClean="0">
                <a:solidFill>
                  <a:srgbClr val="0070C0"/>
                </a:solidFill>
              </a:rPr>
              <a:t>, </a:t>
            </a:r>
            <a:r>
              <a:rPr lang="es-AR" sz="2400" smtClean="0"/>
              <a:t>pero es mucho más que eso.</a:t>
            </a:r>
          </a:p>
          <a:p>
            <a:pPr algn="just"/>
            <a:r>
              <a:rPr lang="es-AR" sz="2400" smtClean="0"/>
              <a:t>Se trata de un cambio tan radical que, a veces, no solo nos cuesta comprenderlo, sino que nos “molesta”, ya que nuestras mentes están preparadas para proyectar cambios lineales, no exponenciales.</a:t>
            </a:r>
          </a:p>
          <a:p>
            <a:pPr algn="just"/>
            <a:r>
              <a:rPr lang="es-AR" sz="2400" smtClean="0"/>
              <a:t>Los dos únicos eventos anteriores comparables a lo que estamos experimentando son: la escritura 3.000 a.c y la imprenta 1.500 d.c.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ox(in)">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box(in)">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box(in)">
                                      <p:cBhvr>
                                        <p:cTn id="17" dur="5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box(out)">
                                      <p:cBhvr>
                                        <p:cTn id="22"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344488" y="908050"/>
            <a:ext cx="9217025" cy="4893647"/>
          </a:xfrm>
          <a:prstGeom prst="rect">
            <a:avLst/>
          </a:prstGeom>
          <a:noFill/>
          <a:ln w="9525">
            <a:noFill/>
            <a:miter lim="800000"/>
            <a:headEnd/>
            <a:tailEnd/>
          </a:ln>
        </p:spPr>
        <p:txBody>
          <a:bodyPr>
            <a:spAutoFit/>
          </a:bodyPr>
          <a:lstStyle/>
          <a:p>
            <a:pPr algn="just"/>
            <a:r>
              <a:rPr lang="es-AR" dirty="0"/>
              <a:t>El Desafío fue crear un Nuevo </a:t>
            </a:r>
            <a:r>
              <a:rPr lang="es-AR" dirty="0" smtClean="0"/>
              <a:t>Modelo </a:t>
            </a:r>
            <a:r>
              <a:rPr lang="es-AR" dirty="0"/>
              <a:t>que </a:t>
            </a:r>
            <a:r>
              <a:rPr lang="es-AR" dirty="0">
                <a:solidFill>
                  <a:srgbClr val="0070C0"/>
                </a:solidFill>
              </a:rPr>
              <a:t>generara todos los documentos de la Ciudad en un formato Digital </a:t>
            </a:r>
            <a:r>
              <a:rPr lang="es-AR" dirty="0"/>
              <a:t>y los colocara en un </a:t>
            </a:r>
            <a:r>
              <a:rPr lang="es-AR" dirty="0" smtClean="0">
                <a:solidFill>
                  <a:srgbClr val="0070C0"/>
                </a:solidFill>
              </a:rPr>
              <a:t>gran </a:t>
            </a:r>
            <a:r>
              <a:rPr lang="es-AR" dirty="0">
                <a:solidFill>
                  <a:srgbClr val="0070C0"/>
                </a:solidFill>
              </a:rPr>
              <a:t>Repositorio </a:t>
            </a:r>
            <a:r>
              <a:rPr lang="es-AR" dirty="0"/>
              <a:t>para, luego, utilizarlos en la tramitación.</a:t>
            </a:r>
          </a:p>
          <a:p>
            <a:pPr algn="just"/>
            <a:r>
              <a:rPr lang="es-AR" dirty="0"/>
              <a:t>Este entorno debía asegurar el </a:t>
            </a:r>
            <a:r>
              <a:rPr lang="es-AR" dirty="0">
                <a:solidFill>
                  <a:srgbClr val="0070C0"/>
                </a:solidFill>
              </a:rPr>
              <a:t>valor legal, registral y guarda </a:t>
            </a:r>
            <a:r>
              <a:rPr lang="es-AR" dirty="0"/>
              <a:t>al documento digital, atributos </a:t>
            </a:r>
            <a:r>
              <a:rPr lang="es-AR" dirty="0" smtClean="0"/>
              <a:t>imprescindibles </a:t>
            </a:r>
            <a:r>
              <a:rPr lang="es-AR" dirty="0"/>
              <a:t>para lograr que las Administraciones abandonen el papel como medio de legalidad, registro y guarda. </a:t>
            </a:r>
          </a:p>
          <a:p>
            <a:pPr algn="just"/>
            <a:r>
              <a:rPr lang="es-AR" dirty="0"/>
              <a:t>Luego, fue necesario construir un Tramitador </a:t>
            </a:r>
            <a:r>
              <a:rPr lang="es-AR" dirty="0">
                <a:solidFill>
                  <a:srgbClr val="0070C0"/>
                </a:solidFill>
              </a:rPr>
              <a:t>Digital</a:t>
            </a:r>
            <a:r>
              <a:rPr lang="es-AR" dirty="0"/>
              <a:t> (EE-BPM), que se utilice para representar los distintos circuitos administrativos de la Organización y tramitar los Expedientes.</a:t>
            </a:r>
          </a:p>
          <a:p>
            <a:pPr algn="just"/>
            <a:r>
              <a:rPr lang="es-AR" dirty="0"/>
              <a:t>Es importante destacar, que dado el colapso total del sistema actual (papel), no hay riesgo alguno en cambiarlo por otro. No hay nada que perder.</a:t>
            </a:r>
          </a:p>
        </p:txBody>
      </p:sp>
      <p:sp>
        <p:nvSpPr>
          <p:cNvPr id="12291"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344488" y="908050"/>
            <a:ext cx="9145587" cy="5047536"/>
          </a:xfrm>
          <a:prstGeom prst="rect">
            <a:avLst/>
          </a:prstGeom>
          <a:noFill/>
          <a:ln w="9525">
            <a:noFill/>
            <a:miter lim="800000"/>
            <a:headEnd/>
            <a:tailEnd/>
          </a:ln>
        </p:spPr>
        <p:txBody>
          <a:bodyPr>
            <a:spAutoFit/>
          </a:bodyPr>
          <a:lstStyle/>
          <a:p>
            <a:pPr algn="just"/>
            <a:r>
              <a:rPr lang="es-AR" sz="2300" b="1" i="1" dirty="0"/>
              <a:t>Solución implementada en el G.C.A.B.A.</a:t>
            </a:r>
          </a:p>
          <a:p>
            <a:pPr algn="just"/>
            <a:r>
              <a:rPr lang="es-AR" sz="2300" dirty="0"/>
              <a:t>La solución a este desafío fue la creación del SADE (Sistema de Administración de Documentos Electrónicos) que centró en la generación del documento electrónico, creando un Repositorio Único de Documentos Oficiales para, a partir de allí, su posterior agrupación en un expediente electrónico y su consiguiente tramitación.</a:t>
            </a:r>
          </a:p>
          <a:p>
            <a:pPr algn="just"/>
            <a:r>
              <a:rPr lang="es-AR" sz="2300" dirty="0"/>
              <a:t>A su vez, permite vincularse con los sistemas transaccionales, documentar las decisiones administrativas de una forma sencilla y a muy bajo costo.</a:t>
            </a:r>
          </a:p>
          <a:p>
            <a:pPr algn="just"/>
            <a:r>
              <a:rPr lang="es-ES" sz="2300" dirty="0"/>
              <a:t>En tal sentido, se construyeron </a:t>
            </a:r>
            <a:r>
              <a:rPr lang="es-ES" sz="2300" dirty="0" smtClean="0">
                <a:solidFill>
                  <a:srgbClr val="0070C0"/>
                </a:solidFill>
              </a:rPr>
              <a:t>dos Flujos de Trabajo </a:t>
            </a:r>
            <a:r>
              <a:rPr lang="es-ES" sz="2300" dirty="0"/>
              <a:t>(</a:t>
            </a:r>
            <a:r>
              <a:rPr lang="es-ES" sz="2300" dirty="0" err="1"/>
              <a:t>Work</a:t>
            </a:r>
            <a:r>
              <a:rPr lang="es-ES" sz="2300" dirty="0"/>
              <a:t> </a:t>
            </a:r>
            <a:r>
              <a:rPr lang="es-ES" sz="2300" dirty="0" err="1"/>
              <a:t>Flows</a:t>
            </a:r>
            <a:r>
              <a:rPr lang="es-ES" sz="2300" dirty="0"/>
              <a:t>) o “Tramitadores”, uno para la creación de documentos y otro para la vinculación y tramitación de los mismos en un expediente, bajo el marco de un modelo abierto que permite una gran flexibilidad.</a:t>
            </a:r>
          </a:p>
        </p:txBody>
      </p:sp>
      <p:sp>
        <p:nvSpPr>
          <p:cNvPr id="13315"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344488" y="1052736"/>
            <a:ext cx="9145587" cy="4031873"/>
          </a:xfrm>
          <a:prstGeom prst="rect">
            <a:avLst/>
          </a:prstGeom>
          <a:noFill/>
          <a:ln w="9525">
            <a:noFill/>
            <a:miter lim="800000"/>
            <a:headEnd/>
            <a:tailEnd/>
          </a:ln>
        </p:spPr>
        <p:txBody>
          <a:bodyPr>
            <a:spAutoFit/>
          </a:bodyPr>
          <a:lstStyle/>
          <a:p>
            <a:pPr algn="just"/>
            <a:r>
              <a:rPr lang="es-ES" dirty="0"/>
              <a:t>Este </a:t>
            </a:r>
            <a:r>
              <a:rPr lang="es-ES" dirty="0" smtClean="0"/>
              <a:t>modelo, </a:t>
            </a:r>
            <a:r>
              <a:rPr lang="es-ES" dirty="0"/>
              <a:t>por medio de un tramitador abierto</a:t>
            </a:r>
            <a:r>
              <a:rPr lang="es-ES" dirty="0" smtClean="0"/>
              <a:t>, </a:t>
            </a:r>
            <a:r>
              <a:rPr lang="es-ES" dirty="0"/>
              <a:t>permite incluir cualquier tipo de trámite que se desee en un muy corto periodo de tiempo</a:t>
            </a:r>
            <a:r>
              <a:rPr lang="es-ES" dirty="0" smtClean="0"/>
              <a:t>.</a:t>
            </a:r>
          </a:p>
          <a:p>
            <a:pPr algn="just"/>
            <a:endParaRPr lang="es-ES" sz="800" dirty="0"/>
          </a:p>
          <a:p>
            <a:pPr algn="just"/>
            <a:r>
              <a:rPr lang="es-ES" dirty="0" smtClean="0"/>
              <a:t>Asimismo, también </a:t>
            </a:r>
            <a:r>
              <a:rPr lang="es-ES" dirty="0"/>
              <a:t>contempla toda la gestión documental de los Registros/Legajos (RR.HH., </a:t>
            </a:r>
            <a:r>
              <a:rPr lang="es-ES" dirty="0" err="1"/>
              <a:t>Reg</a:t>
            </a:r>
            <a:r>
              <a:rPr lang="es-ES" dirty="0"/>
              <a:t> Civil, </a:t>
            </a:r>
            <a:r>
              <a:rPr lang="es-ES" dirty="0" err="1"/>
              <a:t>Reg</a:t>
            </a:r>
            <a:r>
              <a:rPr lang="es-ES" dirty="0"/>
              <a:t> Beneficiarios Planes Sociales, etc</a:t>
            </a:r>
            <a:r>
              <a:rPr lang="es-ES" dirty="0" smtClean="0"/>
              <a:t>.).</a:t>
            </a:r>
          </a:p>
          <a:p>
            <a:pPr algn="just"/>
            <a:endParaRPr lang="es-ES" sz="800" dirty="0"/>
          </a:p>
          <a:p>
            <a:pPr algn="just"/>
            <a:r>
              <a:rPr lang="es-ES" dirty="0"/>
              <a:t>También permite la Tramitación a Distancia de ciudadanos y </a:t>
            </a:r>
            <a:r>
              <a:rPr lang="es-ES" dirty="0" smtClean="0"/>
              <a:t>organizaciones.</a:t>
            </a:r>
          </a:p>
          <a:p>
            <a:pPr algn="just"/>
            <a:endParaRPr lang="es-ES" dirty="0"/>
          </a:p>
          <a:p>
            <a:pPr algn="just"/>
            <a:r>
              <a:rPr lang="es-ES" dirty="0"/>
              <a:t>Para su mejor </a:t>
            </a:r>
            <a:r>
              <a:rPr lang="es-ES" dirty="0" smtClean="0"/>
              <a:t>compresión vemos unos gráficos:</a:t>
            </a:r>
            <a:endParaRPr lang="es-ES" dirty="0"/>
          </a:p>
        </p:txBody>
      </p:sp>
      <p:sp>
        <p:nvSpPr>
          <p:cNvPr id="14339"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2" descr="Imagen3"/>
          <p:cNvPicPr>
            <a:picLocks noChangeAspect="1" noChangeArrowheads="1"/>
          </p:cNvPicPr>
          <p:nvPr/>
        </p:nvPicPr>
        <p:blipFill>
          <a:blip r:embed="rId2" cstate="print"/>
          <a:srcRect/>
          <a:stretch>
            <a:fillRect/>
          </a:stretch>
        </p:blipFill>
        <p:spPr bwMode="auto">
          <a:xfrm>
            <a:off x="200025" y="260350"/>
            <a:ext cx="9432925" cy="5761038"/>
          </a:xfrm>
          <a:prstGeom prst="rect">
            <a:avLst/>
          </a:prstGeom>
          <a:noFill/>
          <a:ln w="9525">
            <a:noFill/>
            <a:miter lim="800000"/>
            <a:headEnd/>
            <a:tailEnd/>
          </a:ln>
        </p:spPr>
      </p:pic>
      <p:sp>
        <p:nvSpPr>
          <p:cNvPr id="39" name="38 Rectángulo"/>
          <p:cNvSpPr/>
          <p:nvPr/>
        </p:nvSpPr>
        <p:spPr>
          <a:xfrm>
            <a:off x="895350" y="13414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1</a:t>
            </a:r>
          </a:p>
        </p:txBody>
      </p:sp>
      <p:sp>
        <p:nvSpPr>
          <p:cNvPr id="40" name="39 Rectángulo"/>
          <p:cNvSpPr/>
          <p:nvPr/>
        </p:nvSpPr>
        <p:spPr>
          <a:xfrm>
            <a:off x="3392488" y="13414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2</a:t>
            </a:r>
          </a:p>
        </p:txBody>
      </p:sp>
      <p:sp>
        <p:nvSpPr>
          <p:cNvPr id="42" name="41 Rectángulo"/>
          <p:cNvSpPr/>
          <p:nvPr/>
        </p:nvSpPr>
        <p:spPr>
          <a:xfrm>
            <a:off x="5811838" y="13414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3</a:t>
            </a:r>
          </a:p>
        </p:txBody>
      </p:sp>
      <p:sp>
        <p:nvSpPr>
          <p:cNvPr id="43" name="42 Rectángulo"/>
          <p:cNvSpPr/>
          <p:nvPr/>
        </p:nvSpPr>
        <p:spPr>
          <a:xfrm>
            <a:off x="8229600" y="13414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4</a:t>
            </a:r>
          </a:p>
        </p:txBody>
      </p:sp>
      <p:sp>
        <p:nvSpPr>
          <p:cNvPr id="47" name="46 Flecha derecha"/>
          <p:cNvSpPr/>
          <p:nvPr/>
        </p:nvSpPr>
        <p:spPr>
          <a:xfrm>
            <a:off x="1911350" y="1484313"/>
            <a:ext cx="1481138" cy="1444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48" name="47 Flecha derecha"/>
          <p:cNvSpPr/>
          <p:nvPr/>
        </p:nvSpPr>
        <p:spPr>
          <a:xfrm>
            <a:off x="4405313" y="1484313"/>
            <a:ext cx="1406525" cy="1444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49" name="48 Flecha derecha"/>
          <p:cNvSpPr/>
          <p:nvPr/>
        </p:nvSpPr>
        <p:spPr>
          <a:xfrm>
            <a:off x="6826250" y="1484313"/>
            <a:ext cx="1403350" cy="1444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0" name="49 Rectángulo"/>
          <p:cNvSpPr/>
          <p:nvPr/>
        </p:nvSpPr>
        <p:spPr>
          <a:xfrm>
            <a:off x="3392488" y="2492375"/>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err="1">
                <a:solidFill>
                  <a:schemeClr val="tx1"/>
                </a:solidFill>
              </a:rPr>
              <a:t>Asignador</a:t>
            </a:r>
            <a:endParaRPr lang="es-AR" sz="1200" dirty="0">
              <a:solidFill>
                <a:schemeClr val="tx1"/>
              </a:solidFill>
            </a:endParaRPr>
          </a:p>
        </p:txBody>
      </p:sp>
      <p:sp>
        <p:nvSpPr>
          <p:cNvPr id="20493" name="50 CuadroTexto"/>
          <p:cNvSpPr txBox="1">
            <a:spLocks noChangeArrowheads="1"/>
          </p:cNvSpPr>
          <p:nvPr/>
        </p:nvSpPr>
        <p:spPr bwMode="auto">
          <a:xfrm>
            <a:off x="193675" y="1341438"/>
            <a:ext cx="595313" cy="461962"/>
          </a:xfrm>
          <a:prstGeom prst="rect">
            <a:avLst/>
          </a:prstGeom>
          <a:noFill/>
          <a:ln w="9525">
            <a:noFill/>
            <a:miter lim="800000"/>
            <a:headEnd/>
            <a:tailEnd/>
          </a:ln>
        </p:spPr>
        <p:txBody>
          <a:bodyPr wrap="none">
            <a:spAutoFit/>
          </a:bodyPr>
          <a:lstStyle/>
          <a:p>
            <a:r>
              <a:rPr lang="es-AR" b="1"/>
              <a:t>EE</a:t>
            </a:r>
          </a:p>
        </p:txBody>
      </p:sp>
      <p:sp>
        <p:nvSpPr>
          <p:cNvPr id="20494" name="51 CuadroTexto"/>
          <p:cNvSpPr txBox="1">
            <a:spLocks noChangeArrowheads="1"/>
          </p:cNvSpPr>
          <p:nvPr/>
        </p:nvSpPr>
        <p:spPr bwMode="auto">
          <a:xfrm>
            <a:off x="271463" y="2349500"/>
            <a:ext cx="1152525" cy="461963"/>
          </a:xfrm>
          <a:prstGeom prst="rect">
            <a:avLst/>
          </a:prstGeom>
          <a:noFill/>
          <a:ln w="9525">
            <a:noFill/>
            <a:miter lim="800000"/>
            <a:headEnd/>
            <a:tailEnd/>
          </a:ln>
        </p:spPr>
        <p:txBody>
          <a:bodyPr>
            <a:spAutoFit/>
          </a:bodyPr>
          <a:lstStyle/>
          <a:p>
            <a:r>
              <a:rPr lang="es-AR" b="1"/>
              <a:t>GEDO</a:t>
            </a:r>
          </a:p>
        </p:txBody>
      </p:sp>
      <p:sp>
        <p:nvSpPr>
          <p:cNvPr id="53" name="52 Flecha abajo"/>
          <p:cNvSpPr/>
          <p:nvPr/>
        </p:nvSpPr>
        <p:spPr>
          <a:xfrm>
            <a:off x="3783013" y="1773238"/>
            <a:ext cx="155575" cy="71913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4" name="53 Rectángulo"/>
          <p:cNvSpPr/>
          <p:nvPr/>
        </p:nvSpPr>
        <p:spPr>
          <a:xfrm>
            <a:off x="3392488" y="3716338"/>
            <a:ext cx="990600"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Productor</a:t>
            </a:r>
          </a:p>
        </p:txBody>
      </p:sp>
      <p:sp>
        <p:nvSpPr>
          <p:cNvPr id="56" name="55 Flecha abajo"/>
          <p:cNvSpPr/>
          <p:nvPr/>
        </p:nvSpPr>
        <p:spPr>
          <a:xfrm flipH="1">
            <a:off x="3783013" y="2924175"/>
            <a:ext cx="155575" cy="792163"/>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7" name="56 Rectángulo"/>
          <p:cNvSpPr/>
          <p:nvPr/>
        </p:nvSpPr>
        <p:spPr>
          <a:xfrm>
            <a:off x="5811838" y="3716338"/>
            <a:ext cx="990600"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cxnSp>
        <p:nvCxnSpPr>
          <p:cNvPr id="60" name="59 Conector recto de flecha"/>
          <p:cNvCxnSpPr>
            <a:stCxn id="42" idx="2"/>
          </p:cNvCxnSpPr>
          <p:nvPr/>
        </p:nvCxnSpPr>
        <p:spPr>
          <a:xfrm rot="5400000">
            <a:off x="5321301" y="2730500"/>
            <a:ext cx="1943100" cy="28575"/>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61 Rectángulo"/>
          <p:cNvSpPr/>
          <p:nvPr/>
        </p:nvSpPr>
        <p:spPr>
          <a:xfrm>
            <a:off x="3392488" y="515778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Firmante</a:t>
            </a:r>
          </a:p>
        </p:txBody>
      </p:sp>
      <p:sp>
        <p:nvSpPr>
          <p:cNvPr id="70" name="69 Flecha abajo"/>
          <p:cNvSpPr/>
          <p:nvPr/>
        </p:nvSpPr>
        <p:spPr>
          <a:xfrm>
            <a:off x="8696325" y="4149725"/>
            <a:ext cx="157163" cy="574675"/>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1" name="70 Flecha izquierda"/>
          <p:cNvSpPr/>
          <p:nvPr/>
        </p:nvSpPr>
        <p:spPr>
          <a:xfrm>
            <a:off x="1911350" y="4652963"/>
            <a:ext cx="6864350" cy="14446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2" name="71 Flecha derecha"/>
          <p:cNvSpPr/>
          <p:nvPr/>
        </p:nvSpPr>
        <p:spPr>
          <a:xfrm>
            <a:off x="4405313" y="3860800"/>
            <a:ext cx="1406525" cy="14446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3" name="72 Flecha doblada"/>
          <p:cNvSpPr/>
          <p:nvPr/>
        </p:nvSpPr>
        <p:spPr>
          <a:xfrm>
            <a:off x="3079750" y="1700213"/>
            <a:ext cx="312738" cy="3673475"/>
          </a:xfrm>
          <a:prstGeom prst="ben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schemeClr val="tx1"/>
              </a:solidFill>
            </a:endParaRPr>
          </a:p>
        </p:txBody>
      </p:sp>
      <p:sp>
        <p:nvSpPr>
          <p:cNvPr id="74" name="73 Flecha izquierda"/>
          <p:cNvSpPr/>
          <p:nvPr/>
        </p:nvSpPr>
        <p:spPr>
          <a:xfrm>
            <a:off x="3079750" y="5300663"/>
            <a:ext cx="312738" cy="14446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5" name="74 Rectángulo"/>
          <p:cNvSpPr/>
          <p:nvPr/>
        </p:nvSpPr>
        <p:spPr>
          <a:xfrm>
            <a:off x="8229600" y="3716338"/>
            <a:ext cx="990600"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cxnSp>
        <p:nvCxnSpPr>
          <p:cNvPr id="76" name="75 Conector recto de flecha"/>
          <p:cNvCxnSpPr/>
          <p:nvPr/>
        </p:nvCxnSpPr>
        <p:spPr>
          <a:xfrm rot="5400000">
            <a:off x="7739063" y="2730500"/>
            <a:ext cx="1943100" cy="28575"/>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76 Flecha derecha"/>
          <p:cNvSpPr/>
          <p:nvPr/>
        </p:nvSpPr>
        <p:spPr>
          <a:xfrm>
            <a:off x="6826250" y="3860800"/>
            <a:ext cx="1403350" cy="14446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20509" name="83 CuadroTexto"/>
          <p:cNvSpPr txBox="1">
            <a:spLocks noChangeArrowheads="1"/>
          </p:cNvSpPr>
          <p:nvPr/>
        </p:nvSpPr>
        <p:spPr bwMode="auto">
          <a:xfrm>
            <a:off x="1497013" y="404813"/>
            <a:ext cx="6548437" cy="461962"/>
          </a:xfrm>
          <a:prstGeom prst="rect">
            <a:avLst/>
          </a:prstGeom>
          <a:noFill/>
          <a:ln w="9525">
            <a:noFill/>
            <a:miter lim="800000"/>
            <a:headEnd/>
            <a:tailEnd/>
          </a:ln>
        </p:spPr>
        <p:txBody>
          <a:bodyPr wrap="none">
            <a:spAutoFit/>
          </a:bodyPr>
          <a:lstStyle/>
          <a:p>
            <a:r>
              <a:rPr lang="es-AR">
                <a:solidFill>
                  <a:srgbClr val="C00000"/>
                </a:solidFill>
              </a:rPr>
              <a:t>Esquema de Doble W/F Paralelo (EE - GEDO)</a:t>
            </a:r>
          </a:p>
        </p:txBody>
      </p:sp>
      <p:sp>
        <p:nvSpPr>
          <p:cNvPr id="31" name="30 Rectángulo"/>
          <p:cNvSpPr/>
          <p:nvPr/>
        </p:nvSpPr>
        <p:spPr>
          <a:xfrm>
            <a:off x="895350" y="4508500"/>
            <a:ext cx="990600" cy="433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sp>
        <p:nvSpPr>
          <p:cNvPr id="32" name="31 Flecha doblada hacia arriba"/>
          <p:cNvSpPr/>
          <p:nvPr/>
        </p:nvSpPr>
        <p:spPr>
          <a:xfrm>
            <a:off x="1363663" y="5589588"/>
            <a:ext cx="2574925" cy="287337"/>
          </a:xfrm>
          <a:prstGeom prst="bentUp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33" name="32 Flecha abajo"/>
          <p:cNvSpPr/>
          <p:nvPr/>
        </p:nvSpPr>
        <p:spPr>
          <a:xfrm>
            <a:off x="1285875" y="4941888"/>
            <a:ext cx="157163" cy="93503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cxnSp>
        <p:nvCxnSpPr>
          <p:cNvPr id="34" name="33 Conector recto de flecha"/>
          <p:cNvCxnSpPr/>
          <p:nvPr/>
        </p:nvCxnSpPr>
        <p:spPr>
          <a:xfrm rot="5400000">
            <a:off x="967582" y="4112419"/>
            <a:ext cx="792162"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5" name="34 Menos"/>
          <p:cNvSpPr/>
          <p:nvPr/>
        </p:nvSpPr>
        <p:spPr>
          <a:xfrm>
            <a:off x="-1311275" y="1989138"/>
            <a:ext cx="12457113" cy="431800"/>
          </a:xfrm>
          <a:prstGeom prst="mathMin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36" name="35 Rectángulo"/>
          <p:cNvSpPr/>
          <p:nvPr/>
        </p:nvSpPr>
        <p:spPr>
          <a:xfrm>
            <a:off x="895350" y="32845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Otra </a:t>
            </a:r>
            <a:r>
              <a:rPr lang="es-AR" sz="1400" dirty="0" err="1">
                <a:solidFill>
                  <a:schemeClr val="tx1"/>
                </a:solidFill>
              </a:rPr>
              <a:t>Repart</a:t>
            </a:r>
            <a:r>
              <a:rPr lang="es-AR" sz="14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9"/>
                                        </p:tgtEl>
                                        <p:attrNameLst>
                                          <p:attrName>style.visibility</p:attrName>
                                        </p:attrNameLst>
                                      </p:cBhvr>
                                      <p:to>
                                        <p:strVal val="visible"/>
                                      </p:to>
                                    </p:set>
                                    <p:anim calcmode="lin" valueType="num">
                                      <p:cBhvr additive="base">
                                        <p:cTn id="7" dur="500" fill="hold"/>
                                        <p:tgtEl>
                                          <p:spTgt spid="20509"/>
                                        </p:tgtEl>
                                        <p:attrNameLst>
                                          <p:attrName>ppt_x</p:attrName>
                                        </p:attrNameLst>
                                      </p:cBhvr>
                                      <p:tavLst>
                                        <p:tav tm="0">
                                          <p:val>
                                            <p:strVal val="0-#ppt_w/2"/>
                                          </p:val>
                                        </p:tav>
                                        <p:tav tm="100000">
                                          <p:val>
                                            <p:strVal val="#ppt_x"/>
                                          </p:val>
                                        </p:tav>
                                      </p:tavLst>
                                    </p:anim>
                                    <p:anim calcmode="lin" valueType="num">
                                      <p:cBhvr additive="base">
                                        <p:cTn id="8" dur="500" fill="hold"/>
                                        <p:tgtEl>
                                          <p:spTgt spid="205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0493"/>
                                        </p:tgtEl>
                                        <p:attrNameLst>
                                          <p:attrName>style.visibility</p:attrName>
                                        </p:attrNameLst>
                                      </p:cBhvr>
                                      <p:to>
                                        <p:strVal val="visible"/>
                                      </p:to>
                                    </p:set>
                                    <p:animEffect transition="in" filter="box(in)">
                                      <p:cBhvr>
                                        <p:cTn id="13" dur="500"/>
                                        <p:tgtEl>
                                          <p:spTgt spid="20493"/>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box(in)">
                                      <p:cBhvr>
                                        <p:cTn id="18" dur="500"/>
                                        <p:tgtEl>
                                          <p:spTgt spid="39"/>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box(in)">
                                      <p:cBhvr>
                                        <p:cTn id="23" dur="500"/>
                                        <p:tgtEl>
                                          <p:spTgt spid="4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box(in)">
                                      <p:cBhvr>
                                        <p:cTn id="28" dur="500"/>
                                        <p:tgtEl>
                                          <p:spTgt spid="40"/>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20494"/>
                                        </p:tgtEl>
                                        <p:attrNameLst>
                                          <p:attrName>style.visibility</p:attrName>
                                        </p:attrNameLst>
                                      </p:cBhvr>
                                      <p:to>
                                        <p:strVal val="visible"/>
                                      </p:to>
                                    </p:set>
                                    <p:animEffect transition="in" filter="box(in)">
                                      <p:cBhvr>
                                        <p:cTn id="33" dur="500"/>
                                        <p:tgtEl>
                                          <p:spTgt spid="20494"/>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box(in)">
                                      <p:cBhvr>
                                        <p:cTn id="38" dur="500"/>
                                        <p:tgtEl>
                                          <p:spTgt spid="53"/>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box(in)">
                                      <p:cBhvr>
                                        <p:cTn id="43" dur="500"/>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56"/>
                                        </p:tgtEl>
                                        <p:attrNameLst>
                                          <p:attrName>style.visibility</p:attrName>
                                        </p:attrNameLst>
                                      </p:cBhvr>
                                      <p:to>
                                        <p:strVal val="visible"/>
                                      </p:to>
                                    </p:set>
                                    <p:animEffect transition="in" filter="box(in)">
                                      <p:cBhvr>
                                        <p:cTn id="48" dur="500"/>
                                        <p:tgtEl>
                                          <p:spTgt spid="56"/>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box(in)">
                                      <p:cBhvr>
                                        <p:cTn id="53" dur="500"/>
                                        <p:tgtEl>
                                          <p:spTgt spid="54"/>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box(in)">
                                      <p:cBhvr>
                                        <p:cTn id="58" dur="500"/>
                                        <p:tgtEl>
                                          <p:spTgt spid="72"/>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box(in)">
                                      <p:cBhvr>
                                        <p:cTn id="63" dur="500"/>
                                        <p:tgtEl>
                                          <p:spTgt spid="57"/>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box(in)">
                                      <p:cBhvr>
                                        <p:cTn id="68" dur="500"/>
                                        <p:tgtEl>
                                          <p:spTgt spid="42"/>
                                        </p:tgtEl>
                                      </p:cBhvr>
                                    </p:animEffect>
                                  </p:childTnLst>
                                </p:cTn>
                              </p:par>
                              <p:par>
                                <p:cTn id="69" presetID="4" presetClass="entr" presetSubtype="16" fill="hold" nodeType="with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box(in)">
                                      <p:cBhvr>
                                        <p:cTn id="71" dur="500"/>
                                        <p:tgtEl>
                                          <p:spTgt spid="60"/>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box(in)">
                                      <p:cBhvr>
                                        <p:cTn id="76" dur="500"/>
                                        <p:tgtEl>
                                          <p:spTgt spid="77"/>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box(in)">
                                      <p:cBhvr>
                                        <p:cTn id="81" dur="500"/>
                                        <p:tgtEl>
                                          <p:spTgt spid="75"/>
                                        </p:tgtEl>
                                      </p:cBhvr>
                                    </p:animEffect>
                                  </p:childTnLst>
                                </p:cTn>
                              </p:par>
                            </p:childTnLst>
                          </p:cTn>
                        </p:par>
                      </p:childTnLst>
                    </p:cTn>
                  </p:par>
                  <p:par>
                    <p:cTn id="82" fill="hold">
                      <p:stCondLst>
                        <p:cond delay="indefinite"/>
                      </p:stCondLst>
                      <p:childTnLst>
                        <p:par>
                          <p:cTn id="83" fill="hold">
                            <p:stCondLst>
                              <p:cond delay="0"/>
                            </p:stCondLst>
                            <p:childTnLst>
                              <p:par>
                                <p:cTn id="84" presetID="4" presetClass="entr" presetSubtype="16" fill="hold" grpId="0" nodeType="click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box(in)">
                                      <p:cBhvr>
                                        <p:cTn id="86" dur="500"/>
                                        <p:tgtEl>
                                          <p:spTgt spid="43"/>
                                        </p:tgtEl>
                                      </p:cBhvr>
                                    </p:animEffect>
                                  </p:childTnLst>
                                </p:cTn>
                              </p:par>
                            </p:childTnLst>
                          </p:cTn>
                        </p:par>
                      </p:childTnLst>
                    </p:cTn>
                  </p:par>
                  <p:par>
                    <p:cTn id="87" fill="hold">
                      <p:stCondLst>
                        <p:cond delay="indefinite"/>
                      </p:stCondLst>
                      <p:childTnLst>
                        <p:par>
                          <p:cTn id="88" fill="hold">
                            <p:stCondLst>
                              <p:cond delay="0"/>
                            </p:stCondLst>
                            <p:childTnLst>
                              <p:par>
                                <p:cTn id="89" presetID="4" presetClass="entr" presetSubtype="16" fill="hold" nodeType="clickEffect">
                                  <p:stCondLst>
                                    <p:cond delay="0"/>
                                  </p:stCondLst>
                                  <p:childTnLst>
                                    <p:set>
                                      <p:cBhvr>
                                        <p:cTn id="90" dur="1" fill="hold">
                                          <p:stCondLst>
                                            <p:cond delay="0"/>
                                          </p:stCondLst>
                                        </p:cTn>
                                        <p:tgtEl>
                                          <p:spTgt spid="76"/>
                                        </p:tgtEl>
                                        <p:attrNameLst>
                                          <p:attrName>style.visibility</p:attrName>
                                        </p:attrNameLst>
                                      </p:cBhvr>
                                      <p:to>
                                        <p:strVal val="visible"/>
                                      </p:to>
                                    </p:set>
                                    <p:animEffect transition="in" filter="box(in)">
                                      <p:cBhvr>
                                        <p:cTn id="91" dur="500"/>
                                        <p:tgtEl>
                                          <p:spTgt spid="76"/>
                                        </p:tgtEl>
                                      </p:cBhvr>
                                    </p:animEffect>
                                  </p:childTnLst>
                                </p:cTn>
                              </p:par>
                            </p:childTnLst>
                          </p:cTn>
                        </p:par>
                      </p:childTnLst>
                    </p:cTn>
                  </p:par>
                  <p:par>
                    <p:cTn id="92" fill="hold">
                      <p:stCondLst>
                        <p:cond delay="indefinite"/>
                      </p:stCondLst>
                      <p:childTnLst>
                        <p:par>
                          <p:cTn id="93" fill="hold">
                            <p:stCondLst>
                              <p:cond delay="0"/>
                            </p:stCondLst>
                            <p:childTnLst>
                              <p:par>
                                <p:cTn id="94" presetID="4" presetClass="entr" presetSubtype="16" fill="hold" grpId="0" nodeType="clickEffect">
                                  <p:stCondLst>
                                    <p:cond delay="0"/>
                                  </p:stCondLst>
                                  <p:childTnLst>
                                    <p:set>
                                      <p:cBhvr>
                                        <p:cTn id="95" dur="1" fill="hold">
                                          <p:stCondLst>
                                            <p:cond delay="0"/>
                                          </p:stCondLst>
                                        </p:cTn>
                                        <p:tgtEl>
                                          <p:spTgt spid="70"/>
                                        </p:tgtEl>
                                        <p:attrNameLst>
                                          <p:attrName>style.visibility</p:attrName>
                                        </p:attrNameLst>
                                      </p:cBhvr>
                                      <p:to>
                                        <p:strVal val="visible"/>
                                      </p:to>
                                    </p:set>
                                    <p:animEffect transition="in" filter="box(in)">
                                      <p:cBhvr>
                                        <p:cTn id="96" dur="500"/>
                                        <p:tgtEl>
                                          <p:spTgt spid="70"/>
                                        </p:tgtEl>
                                      </p:cBhvr>
                                    </p:animEffect>
                                  </p:childTnLst>
                                </p:cTn>
                              </p:par>
                            </p:childTnLst>
                          </p:cTn>
                        </p:par>
                      </p:childTnLst>
                    </p:cTn>
                  </p:par>
                  <p:par>
                    <p:cTn id="97" fill="hold">
                      <p:stCondLst>
                        <p:cond delay="indefinite"/>
                      </p:stCondLst>
                      <p:childTnLst>
                        <p:par>
                          <p:cTn id="98" fill="hold">
                            <p:stCondLst>
                              <p:cond delay="0"/>
                            </p:stCondLst>
                            <p:childTnLst>
                              <p:par>
                                <p:cTn id="99" presetID="4" presetClass="entr" presetSubtype="16" fill="hold" grpId="0" nodeType="clickEffect">
                                  <p:stCondLst>
                                    <p:cond delay="0"/>
                                  </p:stCondLst>
                                  <p:childTnLst>
                                    <p:set>
                                      <p:cBhvr>
                                        <p:cTn id="100" dur="1" fill="hold">
                                          <p:stCondLst>
                                            <p:cond delay="0"/>
                                          </p:stCondLst>
                                        </p:cTn>
                                        <p:tgtEl>
                                          <p:spTgt spid="71"/>
                                        </p:tgtEl>
                                        <p:attrNameLst>
                                          <p:attrName>style.visibility</p:attrName>
                                        </p:attrNameLst>
                                      </p:cBhvr>
                                      <p:to>
                                        <p:strVal val="visible"/>
                                      </p:to>
                                    </p:set>
                                    <p:animEffect transition="in" filter="box(in)">
                                      <p:cBhvr>
                                        <p:cTn id="101" dur="500"/>
                                        <p:tgtEl>
                                          <p:spTgt spid="71"/>
                                        </p:tgtEl>
                                      </p:cBhvr>
                                    </p:animEffect>
                                  </p:childTnLst>
                                </p:cTn>
                              </p:par>
                            </p:childTnLst>
                          </p:cTn>
                        </p:par>
                      </p:childTnLst>
                    </p:cTn>
                  </p:par>
                  <p:par>
                    <p:cTn id="102" fill="hold">
                      <p:stCondLst>
                        <p:cond delay="indefinite"/>
                      </p:stCondLst>
                      <p:childTnLst>
                        <p:par>
                          <p:cTn id="103" fill="hold">
                            <p:stCondLst>
                              <p:cond delay="0"/>
                            </p:stCondLst>
                            <p:childTnLst>
                              <p:par>
                                <p:cTn id="104" presetID="4" presetClass="entr" presetSubtype="16" fill="hold" grpId="0" nodeType="click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box(in)">
                                      <p:cBhvr>
                                        <p:cTn id="106" dur="500"/>
                                        <p:tgtEl>
                                          <p:spTgt spid="31"/>
                                        </p:tgtEl>
                                      </p:cBhvr>
                                    </p:animEffect>
                                  </p:childTnLst>
                                </p:cTn>
                              </p:par>
                              <p:par>
                                <p:cTn id="107" presetID="4" presetClass="entr" presetSubtype="16" fill="hold" grpId="0" nodeType="with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box(in)">
                                      <p:cBhvr>
                                        <p:cTn id="109" dur="500"/>
                                        <p:tgtEl>
                                          <p:spTgt spid="36"/>
                                        </p:tgtEl>
                                      </p:cBhvr>
                                    </p:animEffect>
                                  </p:childTnLst>
                                </p:cTn>
                              </p:par>
                              <p:par>
                                <p:cTn id="110" presetID="4" presetClass="entr" presetSubtype="16" fill="hold" nodeType="with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box(in)">
                                      <p:cBhvr>
                                        <p:cTn id="112" dur="500"/>
                                        <p:tgtEl>
                                          <p:spTgt spid="34"/>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grpId="0" nodeType="click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box(in)">
                                      <p:cBhvr>
                                        <p:cTn id="117" dur="500"/>
                                        <p:tgtEl>
                                          <p:spTgt spid="33"/>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nodeType="click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box(in)">
                                      <p:cBhvr>
                                        <p:cTn id="122" dur="500"/>
                                        <p:tgtEl>
                                          <p:spTgt spid="32"/>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grpId="0" nodeType="clickEffect">
                                  <p:stCondLst>
                                    <p:cond delay="0"/>
                                  </p:stCondLst>
                                  <p:childTnLst>
                                    <p:set>
                                      <p:cBhvr>
                                        <p:cTn id="126" dur="1" fill="hold">
                                          <p:stCondLst>
                                            <p:cond delay="0"/>
                                          </p:stCondLst>
                                        </p:cTn>
                                        <p:tgtEl>
                                          <p:spTgt spid="62"/>
                                        </p:tgtEl>
                                        <p:attrNameLst>
                                          <p:attrName>style.visibility</p:attrName>
                                        </p:attrNameLst>
                                      </p:cBhvr>
                                      <p:to>
                                        <p:strVal val="visible"/>
                                      </p:to>
                                    </p:set>
                                    <p:animEffect transition="in" filter="box(in)">
                                      <p:cBhvr>
                                        <p:cTn id="127" dur="500"/>
                                        <p:tgtEl>
                                          <p:spTgt spid="62"/>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16" fill="hold" grpId="0" nodeType="clickEffect">
                                  <p:stCondLst>
                                    <p:cond delay="0"/>
                                  </p:stCondLst>
                                  <p:childTnLst>
                                    <p:set>
                                      <p:cBhvr>
                                        <p:cTn id="131" dur="1" fill="hold">
                                          <p:stCondLst>
                                            <p:cond delay="0"/>
                                          </p:stCondLst>
                                        </p:cTn>
                                        <p:tgtEl>
                                          <p:spTgt spid="74"/>
                                        </p:tgtEl>
                                        <p:attrNameLst>
                                          <p:attrName>style.visibility</p:attrName>
                                        </p:attrNameLst>
                                      </p:cBhvr>
                                      <p:to>
                                        <p:strVal val="visible"/>
                                      </p:to>
                                    </p:set>
                                    <p:animEffect transition="in" filter="box(in)">
                                      <p:cBhvr>
                                        <p:cTn id="132" dur="500"/>
                                        <p:tgtEl>
                                          <p:spTgt spid="74"/>
                                        </p:tgtEl>
                                      </p:cBhvr>
                                    </p:animEffect>
                                  </p:childTnLst>
                                </p:cTn>
                              </p:par>
                            </p:childTnLst>
                          </p:cTn>
                        </p:par>
                      </p:childTnLst>
                    </p:cTn>
                  </p:par>
                  <p:par>
                    <p:cTn id="133" fill="hold">
                      <p:stCondLst>
                        <p:cond delay="indefinite"/>
                      </p:stCondLst>
                      <p:childTnLst>
                        <p:par>
                          <p:cTn id="134" fill="hold">
                            <p:stCondLst>
                              <p:cond delay="0"/>
                            </p:stCondLst>
                            <p:childTnLst>
                              <p:par>
                                <p:cTn id="135" presetID="4" presetClass="entr" presetSubtype="16" fill="hold" nodeType="clickEffect">
                                  <p:stCondLst>
                                    <p:cond delay="0"/>
                                  </p:stCondLst>
                                  <p:childTnLst>
                                    <p:set>
                                      <p:cBhvr>
                                        <p:cTn id="136" dur="1" fill="hold">
                                          <p:stCondLst>
                                            <p:cond delay="0"/>
                                          </p:stCondLst>
                                        </p:cTn>
                                        <p:tgtEl>
                                          <p:spTgt spid="73"/>
                                        </p:tgtEl>
                                        <p:attrNameLst>
                                          <p:attrName>style.visibility</p:attrName>
                                        </p:attrNameLst>
                                      </p:cBhvr>
                                      <p:to>
                                        <p:strVal val="visible"/>
                                      </p:to>
                                    </p:set>
                                    <p:animEffect transition="in" filter="box(in)">
                                      <p:cBhvr>
                                        <p:cTn id="137" dur="500"/>
                                        <p:tgtEl>
                                          <p:spTgt spid="73"/>
                                        </p:tgtEl>
                                      </p:cBhvr>
                                    </p:animEffect>
                                  </p:childTnLst>
                                </p:cTn>
                              </p:par>
                            </p:childTnLst>
                          </p:cTn>
                        </p:par>
                      </p:childTnLst>
                    </p:cTn>
                  </p:par>
                  <p:par>
                    <p:cTn id="138" fill="hold">
                      <p:stCondLst>
                        <p:cond delay="indefinite"/>
                      </p:stCondLst>
                      <p:childTnLst>
                        <p:par>
                          <p:cTn id="139" fill="hold">
                            <p:stCondLst>
                              <p:cond delay="0"/>
                            </p:stCondLst>
                            <p:childTnLst>
                              <p:par>
                                <p:cTn id="140" presetID="4" presetClass="entr" presetSubtype="16" fill="hold" grpId="0" nodeType="click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box(in)">
                                      <p:cBhvr>
                                        <p:cTn id="142" dur="500"/>
                                        <p:tgtEl>
                                          <p:spTgt spid="48"/>
                                        </p:tgtEl>
                                      </p:cBhvr>
                                    </p:animEffect>
                                  </p:childTnLst>
                                </p:cTn>
                              </p:par>
                            </p:childTnLst>
                          </p:cTn>
                        </p:par>
                      </p:childTnLst>
                    </p:cTn>
                  </p:par>
                  <p:par>
                    <p:cTn id="143" fill="hold">
                      <p:stCondLst>
                        <p:cond delay="indefinite"/>
                      </p:stCondLst>
                      <p:childTnLst>
                        <p:par>
                          <p:cTn id="144" fill="hold">
                            <p:stCondLst>
                              <p:cond delay="0"/>
                            </p:stCondLst>
                            <p:childTnLst>
                              <p:par>
                                <p:cTn id="145" presetID="4" presetClass="entr" presetSubtype="16" fill="hold" grpId="0" nodeType="clickEffect">
                                  <p:stCondLst>
                                    <p:cond delay="0"/>
                                  </p:stCondLst>
                                  <p:childTnLst>
                                    <p:set>
                                      <p:cBhvr>
                                        <p:cTn id="146" dur="1" fill="hold">
                                          <p:stCondLst>
                                            <p:cond delay="0"/>
                                          </p:stCondLst>
                                        </p:cTn>
                                        <p:tgtEl>
                                          <p:spTgt spid="49"/>
                                        </p:tgtEl>
                                        <p:attrNameLst>
                                          <p:attrName>style.visibility</p:attrName>
                                        </p:attrNameLst>
                                      </p:cBhvr>
                                      <p:to>
                                        <p:strVal val="visible"/>
                                      </p:to>
                                    </p:set>
                                    <p:animEffect transition="in" filter="box(in)">
                                      <p:cBhvr>
                                        <p:cTn id="14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2" grpId="0" animBg="1"/>
      <p:bldP spid="43" grpId="0" animBg="1"/>
      <p:bldP spid="47" grpId="0" animBg="1"/>
      <p:bldP spid="48" grpId="0" animBg="1"/>
      <p:bldP spid="49" grpId="0" animBg="1"/>
      <p:bldP spid="50" grpId="0" animBg="1"/>
      <p:bldP spid="20493" grpId="0"/>
      <p:bldP spid="20494" grpId="0"/>
      <p:bldP spid="53" grpId="0" animBg="1"/>
      <p:bldP spid="54" grpId="0" animBg="1"/>
      <p:bldP spid="56" grpId="0" animBg="1"/>
      <p:bldP spid="57" grpId="0" animBg="1"/>
      <p:bldP spid="62" grpId="0" animBg="1"/>
      <p:bldP spid="70" grpId="0" animBg="1"/>
      <p:bldP spid="71" grpId="0" animBg="1"/>
      <p:bldP spid="72" grpId="0" animBg="1"/>
      <p:bldP spid="74" grpId="0" animBg="1"/>
      <p:bldP spid="75" grpId="0" animBg="1"/>
      <p:bldP spid="77" grpId="0" animBg="1"/>
      <p:bldP spid="20509" grpId="0"/>
      <p:bldP spid="31" grpId="0" animBg="1"/>
      <p:bldP spid="33" grpId="0" animBg="1"/>
      <p:bldP spid="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2" descr="Imagen3"/>
          <p:cNvPicPr>
            <a:picLocks noChangeAspect="1" noChangeArrowheads="1"/>
          </p:cNvPicPr>
          <p:nvPr/>
        </p:nvPicPr>
        <p:blipFill>
          <a:blip r:embed="rId2" cstate="print"/>
          <a:srcRect/>
          <a:stretch>
            <a:fillRect/>
          </a:stretch>
        </p:blipFill>
        <p:spPr bwMode="auto">
          <a:xfrm>
            <a:off x="200025" y="333375"/>
            <a:ext cx="9432925" cy="5759450"/>
          </a:xfrm>
          <a:prstGeom prst="rect">
            <a:avLst/>
          </a:prstGeom>
          <a:noFill/>
          <a:ln w="9525">
            <a:noFill/>
            <a:miter lim="800000"/>
            <a:headEnd/>
            <a:tailEnd/>
          </a:ln>
        </p:spPr>
      </p:pic>
      <p:sp>
        <p:nvSpPr>
          <p:cNvPr id="39" name="38 Rectángulo"/>
          <p:cNvSpPr/>
          <p:nvPr/>
        </p:nvSpPr>
        <p:spPr>
          <a:xfrm>
            <a:off x="895350" y="1052513"/>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1</a:t>
            </a:r>
          </a:p>
        </p:txBody>
      </p:sp>
      <p:sp>
        <p:nvSpPr>
          <p:cNvPr id="40" name="39 Rectángulo"/>
          <p:cNvSpPr/>
          <p:nvPr/>
        </p:nvSpPr>
        <p:spPr>
          <a:xfrm>
            <a:off x="3392488" y="1052513"/>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2</a:t>
            </a:r>
          </a:p>
        </p:txBody>
      </p:sp>
      <p:sp>
        <p:nvSpPr>
          <p:cNvPr id="42" name="41 Rectángulo"/>
          <p:cNvSpPr/>
          <p:nvPr/>
        </p:nvSpPr>
        <p:spPr>
          <a:xfrm>
            <a:off x="5734050" y="1052513"/>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5</a:t>
            </a:r>
          </a:p>
        </p:txBody>
      </p:sp>
      <p:sp>
        <p:nvSpPr>
          <p:cNvPr id="43" name="42 Rectángulo"/>
          <p:cNvSpPr/>
          <p:nvPr/>
        </p:nvSpPr>
        <p:spPr>
          <a:xfrm>
            <a:off x="8151813" y="1052513"/>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6</a:t>
            </a:r>
          </a:p>
        </p:txBody>
      </p:sp>
      <p:sp>
        <p:nvSpPr>
          <p:cNvPr id="47" name="46 Flecha derecha"/>
          <p:cNvSpPr/>
          <p:nvPr/>
        </p:nvSpPr>
        <p:spPr>
          <a:xfrm>
            <a:off x="1911350" y="1196975"/>
            <a:ext cx="1481138" cy="14446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48" name="47 Flecha derecha"/>
          <p:cNvSpPr/>
          <p:nvPr/>
        </p:nvSpPr>
        <p:spPr>
          <a:xfrm>
            <a:off x="4329113" y="1196975"/>
            <a:ext cx="1404937" cy="14446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49" name="48 Flecha derecha"/>
          <p:cNvSpPr/>
          <p:nvPr/>
        </p:nvSpPr>
        <p:spPr>
          <a:xfrm>
            <a:off x="6746875" y="1196975"/>
            <a:ext cx="1403350" cy="14446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0" name="49 Rectángulo"/>
          <p:cNvSpPr/>
          <p:nvPr/>
        </p:nvSpPr>
        <p:spPr>
          <a:xfrm>
            <a:off x="3392488" y="1916113"/>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err="1">
                <a:solidFill>
                  <a:schemeClr val="tx1"/>
                </a:solidFill>
              </a:rPr>
              <a:t>Asignador</a:t>
            </a:r>
            <a:endParaRPr lang="es-AR" sz="1200" dirty="0">
              <a:solidFill>
                <a:schemeClr val="tx1"/>
              </a:solidFill>
            </a:endParaRPr>
          </a:p>
        </p:txBody>
      </p:sp>
      <p:sp>
        <p:nvSpPr>
          <p:cNvPr id="21517" name="50 CuadroTexto"/>
          <p:cNvSpPr txBox="1">
            <a:spLocks noChangeArrowheads="1"/>
          </p:cNvSpPr>
          <p:nvPr/>
        </p:nvSpPr>
        <p:spPr bwMode="auto">
          <a:xfrm>
            <a:off x="0" y="1052513"/>
            <a:ext cx="987425" cy="461962"/>
          </a:xfrm>
          <a:prstGeom prst="rect">
            <a:avLst/>
          </a:prstGeom>
          <a:noFill/>
          <a:ln w="9525">
            <a:noFill/>
            <a:miter lim="800000"/>
            <a:headEnd/>
            <a:tailEnd/>
          </a:ln>
        </p:spPr>
        <p:txBody>
          <a:bodyPr wrap="none">
            <a:spAutoFit/>
          </a:bodyPr>
          <a:lstStyle/>
          <a:p>
            <a:r>
              <a:rPr lang="es-AR" b="1"/>
              <a:t>LOyS</a:t>
            </a:r>
          </a:p>
        </p:txBody>
      </p:sp>
      <p:sp>
        <p:nvSpPr>
          <p:cNvPr id="21518" name="51 CuadroTexto"/>
          <p:cNvSpPr txBox="1">
            <a:spLocks noChangeArrowheads="1"/>
          </p:cNvSpPr>
          <p:nvPr/>
        </p:nvSpPr>
        <p:spPr bwMode="auto">
          <a:xfrm>
            <a:off x="128588" y="2420938"/>
            <a:ext cx="1208087" cy="461962"/>
          </a:xfrm>
          <a:prstGeom prst="rect">
            <a:avLst/>
          </a:prstGeom>
          <a:noFill/>
          <a:ln w="9525">
            <a:noFill/>
            <a:miter lim="800000"/>
            <a:headEnd/>
            <a:tailEnd/>
          </a:ln>
        </p:spPr>
        <p:txBody>
          <a:bodyPr>
            <a:spAutoFit/>
          </a:bodyPr>
          <a:lstStyle/>
          <a:p>
            <a:r>
              <a:rPr lang="es-AR" b="1"/>
              <a:t>GEDO</a:t>
            </a:r>
          </a:p>
        </p:txBody>
      </p:sp>
      <p:sp>
        <p:nvSpPr>
          <p:cNvPr id="53" name="52 Flecha abajo"/>
          <p:cNvSpPr/>
          <p:nvPr/>
        </p:nvSpPr>
        <p:spPr>
          <a:xfrm>
            <a:off x="3783013" y="1484313"/>
            <a:ext cx="155575" cy="43180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4" name="53 Rectángulo"/>
          <p:cNvSpPr/>
          <p:nvPr/>
        </p:nvSpPr>
        <p:spPr>
          <a:xfrm>
            <a:off x="3392488" y="2492375"/>
            <a:ext cx="990600" cy="433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Productor</a:t>
            </a:r>
          </a:p>
        </p:txBody>
      </p:sp>
      <p:sp>
        <p:nvSpPr>
          <p:cNvPr id="56" name="55 Flecha abajo"/>
          <p:cNvSpPr/>
          <p:nvPr/>
        </p:nvSpPr>
        <p:spPr>
          <a:xfrm flipH="1">
            <a:off x="5421313" y="1484313"/>
            <a:ext cx="155575" cy="280828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7" name="56 Rectángulo"/>
          <p:cNvSpPr/>
          <p:nvPr/>
        </p:nvSpPr>
        <p:spPr>
          <a:xfrm>
            <a:off x="5734050" y="2492375"/>
            <a:ext cx="990600" cy="433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cxnSp>
        <p:nvCxnSpPr>
          <p:cNvPr id="60" name="59 Conector recto de flecha"/>
          <p:cNvCxnSpPr>
            <a:endCxn id="57" idx="0"/>
          </p:cNvCxnSpPr>
          <p:nvPr/>
        </p:nvCxnSpPr>
        <p:spPr>
          <a:xfrm rot="5400000">
            <a:off x="5725319" y="1988344"/>
            <a:ext cx="1008062"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61 Rectángulo"/>
          <p:cNvSpPr/>
          <p:nvPr/>
        </p:nvSpPr>
        <p:spPr>
          <a:xfrm>
            <a:off x="3392488" y="3213100"/>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Firmante</a:t>
            </a:r>
          </a:p>
        </p:txBody>
      </p:sp>
      <p:sp>
        <p:nvSpPr>
          <p:cNvPr id="70" name="69 Flecha abajo"/>
          <p:cNvSpPr/>
          <p:nvPr/>
        </p:nvSpPr>
        <p:spPr>
          <a:xfrm>
            <a:off x="6278563" y="4508500"/>
            <a:ext cx="157162" cy="433388"/>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1" name="70 Flecha izquierda"/>
          <p:cNvSpPr/>
          <p:nvPr/>
        </p:nvSpPr>
        <p:spPr>
          <a:xfrm>
            <a:off x="1911350" y="3068638"/>
            <a:ext cx="6708775" cy="14446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2" name="71 Flecha derecha"/>
          <p:cNvSpPr/>
          <p:nvPr/>
        </p:nvSpPr>
        <p:spPr>
          <a:xfrm>
            <a:off x="4405313" y="2636838"/>
            <a:ext cx="1406525" cy="14446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3" name="72 Flecha doblada"/>
          <p:cNvSpPr/>
          <p:nvPr/>
        </p:nvSpPr>
        <p:spPr>
          <a:xfrm>
            <a:off x="3079750" y="1341438"/>
            <a:ext cx="312738" cy="2232025"/>
          </a:xfrm>
          <a:prstGeom prst="bentArrow">
            <a:avLst>
              <a:gd name="adj1" fmla="val 21403"/>
              <a:gd name="adj2" fmla="val 25000"/>
              <a:gd name="adj3" fmla="val 14189"/>
              <a:gd name="adj4" fmla="val 4375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schemeClr val="tx1"/>
              </a:solidFill>
            </a:endParaRPr>
          </a:p>
        </p:txBody>
      </p:sp>
      <p:sp>
        <p:nvSpPr>
          <p:cNvPr id="74" name="73 Flecha izquierda"/>
          <p:cNvSpPr/>
          <p:nvPr/>
        </p:nvSpPr>
        <p:spPr>
          <a:xfrm>
            <a:off x="3159125" y="3500438"/>
            <a:ext cx="233363" cy="11906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5" name="74 Rectángulo"/>
          <p:cNvSpPr/>
          <p:nvPr/>
        </p:nvSpPr>
        <p:spPr>
          <a:xfrm>
            <a:off x="8151813" y="2492375"/>
            <a:ext cx="990600" cy="433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cxnSp>
        <p:nvCxnSpPr>
          <p:cNvPr id="76" name="75 Conector recto de flecha"/>
          <p:cNvCxnSpPr>
            <a:endCxn id="75" idx="0"/>
          </p:cNvCxnSpPr>
          <p:nvPr/>
        </p:nvCxnSpPr>
        <p:spPr>
          <a:xfrm rot="5400000">
            <a:off x="8143082" y="1988344"/>
            <a:ext cx="1008062"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76 Flecha derecha"/>
          <p:cNvSpPr/>
          <p:nvPr/>
        </p:nvSpPr>
        <p:spPr>
          <a:xfrm>
            <a:off x="6746875" y="2636838"/>
            <a:ext cx="1403350" cy="14446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21533" name="83 CuadroTexto"/>
          <p:cNvSpPr txBox="1">
            <a:spLocks noChangeArrowheads="1"/>
          </p:cNvSpPr>
          <p:nvPr/>
        </p:nvSpPr>
        <p:spPr bwMode="auto">
          <a:xfrm>
            <a:off x="776288" y="404813"/>
            <a:ext cx="7961312" cy="400050"/>
          </a:xfrm>
          <a:prstGeom prst="rect">
            <a:avLst/>
          </a:prstGeom>
          <a:noFill/>
          <a:ln w="9525">
            <a:noFill/>
            <a:miter lim="800000"/>
            <a:headEnd/>
            <a:tailEnd/>
          </a:ln>
        </p:spPr>
        <p:txBody>
          <a:bodyPr wrap="none">
            <a:spAutoFit/>
          </a:bodyPr>
          <a:lstStyle/>
          <a:p>
            <a:r>
              <a:rPr lang="es-AR" sz="2000">
                <a:solidFill>
                  <a:srgbClr val="C00000"/>
                </a:solidFill>
              </a:rPr>
              <a:t>Esquema de Cuadruple W/F Paralelo (LOyS – GEDO – EE - GEDO)</a:t>
            </a:r>
          </a:p>
        </p:txBody>
      </p:sp>
      <p:sp>
        <p:nvSpPr>
          <p:cNvPr id="31" name="30 Rectángulo"/>
          <p:cNvSpPr/>
          <p:nvPr/>
        </p:nvSpPr>
        <p:spPr>
          <a:xfrm>
            <a:off x="895350" y="2852738"/>
            <a:ext cx="990600"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cxnSp>
        <p:nvCxnSpPr>
          <p:cNvPr id="34" name="33 Conector recto de flecha"/>
          <p:cNvCxnSpPr>
            <a:stCxn id="86" idx="2"/>
            <a:endCxn id="31" idx="0"/>
          </p:cNvCxnSpPr>
          <p:nvPr/>
        </p:nvCxnSpPr>
        <p:spPr>
          <a:xfrm rot="5400000">
            <a:off x="1175544" y="2636044"/>
            <a:ext cx="433387" cy="3175"/>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5" name="34 Menos"/>
          <p:cNvSpPr/>
          <p:nvPr/>
        </p:nvSpPr>
        <p:spPr>
          <a:xfrm>
            <a:off x="-1833563" y="1557338"/>
            <a:ext cx="13573126" cy="215900"/>
          </a:xfrm>
          <a:prstGeom prst="mathMin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21537" name="51 CuadroTexto"/>
          <p:cNvSpPr txBox="1">
            <a:spLocks noChangeArrowheads="1"/>
          </p:cNvSpPr>
          <p:nvPr/>
        </p:nvSpPr>
        <p:spPr bwMode="auto">
          <a:xfrm>
            <a:off x="200025" y="4149725"/>
            <a:ext cx="1136650" cy="461963"/>
          </a:xfrm>
          <a:prstGeom prst="rect">
            <a:avLst/>
          </a:prstGeom>
          <a:noFill/>
          <a:ln w="9525">
            <a:noFill/>
            <a:miter lim="800000"/>
            <a:headEnd/>
            <a:tailEnd/>
          </a:ln>
        </p:spPr>
        <p:txBody>
          <a:bodyPr>
            <a:spAutoFit/>
          </a:bodyPr>
          <a:lstStyle/>
          <a:p>
            <a:r>
              <a:rPr lang="es-AR" b="1"/>
              <a:t>EE</a:t>
            </a:r>
          </a:p>
        </p:txBody>
      </p:sp>
      <p:sp>
        <p:nvSpPr>
          <p:cNvPr id="38" name="37 Flecha abajo"/>
          <p:cNvSpPr/>
          <p:nvPr/>
        </p:nvSpPr>
        <p:spPr>
          <a:xfrm>
            <a:off x="3783013" y="2349500"/>
            <a:ext cx="146050" cy="206375"/>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45" name="44 Flecha abajo"/>
          <p:cNvSpPr/>
          <p:nvPr/>
        </p:nvSpPr>
        <p:spPr>
          <a:xfrm>
            <a:off x="8542338" y="2924175"/>
            <a:ext cx="146050" cy="207963"/>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1" name="50 Rectángulo"/>
          <p:cNvSpPr/>
          <p:nvPr/>
        </p:nvSpPr>
        <p:spPr>
          <a:xfrm>
            <a:off x="5888038" y="4149725"/>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3</a:t>
            </a:r>
          </a:p>
        </p:txBody>
      </p:sp>
      <p:sp>
        <p:nvSpPr>
          <p:cNvPr id="52" name="51 Rectángulo"/>
          <p:cNvSpPr/>
          <p:nvPr/>
        </p:nvSpPr>
        <p:spPr>
          <a:xfrm>
            <a:off x="8072438" y="4149725"/>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4</a:t>
            </a:r>
          </a:p>
        </p:txBody>
      </p:sp>
      <p:sp>
        <p:nvSpPr>
          <p:cNvPr id="55" name="54 Flecha izquierda"/>
          <p:cNvSpPr/>
          <p:nvPr/>
        </p:nvSpPr>
        <p:spPr>
          <a:xfrm>
            <a:off x="5500688" y="1412875"/>
            <a:ext cx="233362" cy="144463"/>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8" name="57 Flecha derecha"/>
          <p:cNvSpPr/>
          <p:nvPr/>
        </p:nvSpPr>
        <p:spPr>
          <a:xfrm>
            <a:off x="5500688" y="4221163"/>
            <a:ext cx="387350" cy="1444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61" name="60 Menos"/>
          <p:cNvSpPr/>
          <p:nvPr/>
        </p:nvSpPr>
        <p:spPr>
          <a:xfrm>
            <a:off x="-1833563" y="3933825"/>
            <a:ext cx="13573126" cy="215900"/>
          </a:xfrm>
          <a:prstGeom prst="mathMin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63" name="62 Flecha derecha"/>
          <p:cNvSpPr/>
          <p:nvPr/>
        </p:nvSpPr>
        <p:spPr>
          <a:xfrm>
            <a:off x="6904038" y="4292600"/>
            <a:ext cx="1168400" cy="14446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64" name="63 Rectángulo"/>
          <p:cNvSpPr/>
          <p:nvPr/>
        </p:nvSpPr>
        <p:spPr>
          <a:xfrm>
            <a:off x="5888038" y="494188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err="1">
                <a:solidFill>
                  <a:schemeClr val="tx1"/>
                </a:solidFill>
              </a:rPr>
              <a:t>Asignador</a:t>
            </a:r>
            <a:r>
              <a:rPr lang="es-AR" sz="1200" dirty="0">
                <a:solidFill>
                  <a:schemeClr val="tx1"/>
                </a:solidFill>
              </a:rPr>
              <a:t>/</a:t>
            </a:r>
          </a:p>
          <a:p>
            <a:pPr algn="ctr">
              <a:defRPr/>
            </a:pPr>
            <a:r>
              <a:rPr lang="es-AR" sz="1200" dirty="0">
                <a:solidFill>
                  <a:schemeClr val="tx1"/>
                </a:solidFill>
              </a:rPr>
              <a:t>Productor</a:t>
            </a:r>
          </a:p>
        </p:txBody>
      </p:sp>
      <p:sp>
        <p:nvSpPr>
          <p:cNvPr id="65" name="64 Rectángulo"/>
          <p:cNvSpPr/>
          <p:nvPr/>
        </p:nvSpPr>
        <p:spPr>
          <a:xfrm>
            <a:off x="5888038" y="5661025"/>
            <a:ext cx="990600" cy="433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Firmante</a:t>
            </a:r>
          </a:p>
        </p:txBody>
      </p:sp>
      <p:sp>
        <p:nvSpPr>
          <p:cNvPr id="66" name="65 Flecha abajo"/>
          <p:cNvSpPr/>
          <p:nvPr/>
        </p:nvSpPr>
        <p:spPr>
          <a:xfrm>
            <a:off x="4171950" y="5373688"/>
            <a:ext cx="157163" cy="64770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67" name="66 Menos"/>
          <p:cNvSpPr/>
          <p:nvPr/>
        </p:nvSpPr>
        <p:spPr>
          <a:xfrm>
            <a:off x="-1833563" y="4652963"/>
            <a:ext cx="13573126" cy="215900"/>
          </a:xfrm>
          <a:prstGeom prst="mathMin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68" name="67 Rectángulo"/>
          <p:cNvSpPr/>
          <p:nvPr/>
        </p:nvSpPr>
        <p:spPr>
          <a:xfrm>
            <a:off x="3860800" y="4941888"/>
            <a:ext cx="990600"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sp>
        <p:nvSpPr>
          <p:cNvPr id="78" name="77 Flecha doblada"/>
          <p:cNvSpPr/>
          <p:nvPr/>
        </p:nvSpPr>
        <p:spPr>
          <a:xfrm>
            <a:off x="5576888" y="4437063"/>
            <a:ext cx="312737" cy="1439862"/>
          </a:xfrm>
          <a:prstGeom prst="bentArrow">
            <a:avLst>
              <a:gd name="adj1" fmla="val 21403"/>
              <a:gd name="adj2" fmla="val 25000"/>
              <a:gd name="adj3" fmla="val 14189"/>
              <a:gd name="adj4" fmla="val 4375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schemeClr val="tx1"/>
              </a:solidFill>
            </a:endParaRPr>
          </a:p>
        </p:txBody>
      </p:sp>
      <p:sp>
        <p:nvSpPr>
          <p:cNvPr id="79" name="78 Flecha izquierda"/>
          <p:cNvSpPr/>
          <p:nvPr/>
        </p:nvSpPr>
        <p:spPr>
          <a:xfrm>
            <a:off x="5576888" y="5805488"/>
            <a:ext cx="312737" cy="14446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80" name="79 Flecha derecha"/>
          <p:cNvSpPr/>
          <p:nvPr/>
        </p:nvSpPr>
        <p:spPr>
          <a:xfrm>
            <a:off x="4251325" y="5949950"/>
            <a:ext cx="1638300" cy="142875"/>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81" name="80 Flecha izquierda"/>
          <p:cNvSpPr/>
          <p:nvPr/>
        </p:nvSpPr>
        <p:spPr>
          <a:xfrm>
            <a:off x="4875213" y="5084763"/>
            <a:ext cx="1014412" cy="14446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21555" name="51 CuadroTexto"/>
          <p:cNvSpPr txBox="1">
            <a:spLocks noChangeArrowheads="1"/>
          </p:cNvSpPr>
          <p:nvPr/>
        </p:nvSpPr>
        <p:spPr bwMode="auto">
          <a:xfrm>
            <a:off x="200025" y="5300663"/>
            <a:ext cx="1497013" cy="461962"/>
          </a:xfrm>
          <a:prstGeom prst="rect">
            <a:avLst/>
          </a:prstGeom>
          <a:noFill/>
          <a:ln w="9525">
            <a:noFill/>
            <a:miter lim="800000"/>
            <a:headEnd/>
            <a:tailEnd/>
          </a:ln>
        </p:spPr>
        <p:txBody>
          <a:bodyPr>
            <a:spAutoFit/>
          </a:bodyPr>
          <a:lstStyle/>
          <a:p>
            <a:r>
              <a:rPr lang="es-AR" b="1"/>
              <a:t>GEDO</a:t>
            </a:r>
          </a:p>
        </p:txBody>
      </p:sp>
      <p:sp>
        <p:nvSpPr>
          <p:cNvPr id="83" name="82 Flecha arriba"/>
          <p:cNvSpPr/>
          <p:nvPr/>
        </p:nvSpPr>
        <p:spPr>
          <a:xfrm>
            <a:off x="7292975" y="1412875"/>
            <a:ext cx="155575" cy="280828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84" name="83 Flecha izquierda"/>
          <p:cNvSpPr/>
          <p:nvPr/>
        </p:nvSpPr>
        <p:spPr>
          <a:xfrm>
            <a:off x="7370763" y="4149725"/>
            <a:ext cx="701675" cy="142875"/>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85" name="84 Flecha izquierda"/>
          <p:cNvSpPr/>
          <p:nvPr/>
        </p:nvSpPr>
        <p:spPr>
          <a:xfrm>
            <a:off x="6746875" y="1341438"/>
            <a:ext cx="701675" cy="142875"/>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86" name="85 Rectángulo"/>
          <p:cNvSpPr/>
          <p:nvPr/>
        </p:nvSpPr>
        <p:spPr>
          <a:xfrm>
            <a:off x="895350" y="19891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Otra </a:t>
            </a:r>
            <a:r>
              <a:rPr lang="es-AR" sz="1400" dirty="0" err="1">
                <a:solidFill>
                  <a:schemeClr val="tx1"/>
                </a:solidFill>
              </a:rPr>
              <a:t>Repart</a:t>
            </a:r>
            <a:r>
              <a:rPr lang="es-AR" sz="1400" dirty="0">
                <a:solidFill>
                  <a:schemeClr val="tx1"/>
                </a:solidFill>
              </a:rPr>
              <a:t>.</a:t>
            </a:r>
          </a:p>
        </p:txBody>
      </p:sp>
      <p:sp>
        <p:nvSpPr>
          <p:cNvPr id="59" name="58 Flecha doblada hacia arriba"/>
          <p:cNvSpPr/>
          <p:nvPr/>
        </p:nvSpPr>
        <p:spPr>
          <a:xfrm>
            <a:off x="1363663" y="3644900"/>
            <a:ext cx="2574925" cy="287338"/>
          </a:xfrm>
          <a:prstGeom prst="bentUp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69" name="68 Flecha abajo"/>
          <p:cNvSpPr/>
          <p:nvPr/>
        </p:nvSpPr>
        <p:spPr>
          <a:xfrm>
            <a:off x="1285875" y="3284538"/>
            <a:ext cx="157163" cy="64770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33"/>
                                        </p:tgtEl>
                                        <p:attrNameLst>
                                          <p:attrName>style.visibility</p:attrName>
                                        </p:attrNameLst>
                                      </p:cBhvr>
                                      <p:to>
                                        <p:strVal val="visible"/>
                                      </p:to>
                                    </p:set>
                                    <p:anim calcmode="lin" valueType="num">
                                      <p:cBhvr additive="base">
                                        <p:cTn id="7" dur="500" fill="hold"/>
                                        <p:tgtEl>
                                          <p:spTgt spid="21533"/>
                                        </p:tgtEl>
                                        <p:attrNameLst>
                                          <p:attrName>ppt_x</p:attrName>
                                        </p:attrNameLst>
                                      </p:cBhvr>
                                      <p:tavLst>
                                        <p:tav tm="0">
                                          <p:val>
                                            <p:strVal val="0-#ppt_w/2"/>
                                          </p:val>
                                        </p:tav>
                                        <p:tav tm="100000">
                                          <p:val>
                                            <p:strVal val="#ppt_x"/>
                                          </p:val>
                                        </p:tav>
                                      </p:tavLst>
                                    </p:anim>
                                    <p:anim calcmode="lin" valueType="num">
                                      <p:cBhvr additive="base">
                                        <p:cTn id="8" dur="500" fill="hold"/>
                                        <p:tgtEl>
                                          <p:spTgt spid="215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1517"/>
                                        </p:tgtEl>
                                        <p:attrNameLst>
                                          <p:attrName>style.visibility</p:attrName>
                                        </p:attrNameLst>
                                      </p:cBhvr>
                                      <p:to>
                                        <p:strVal val="visible"/>
                                      </p:to>
                                    </p:set>
                                    <p:animEffect transition="in" filter="box(in)">
                                      <p:cBhvr>
                                        <p:cTn id="13" dur="500"/>
                                        <p:tgtEl>
                                          <p:spTgt spid="2151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box(in)">
                                      <p:cBhvr>
                                        <p:cTn id="18" dur="500"/>
                                        <p:tgtEl>
                                          <p:spTgt spid="39"/>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box(in)">
                                      <p:cBhvr>
                                        <p:cTn id="23" dur="500"/>
                                        <p:tgtEl>
                                          <p:spTgt spid="4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box(in)">
                                      <p:cBhvr>
                                        <p:cTn id="28" dur="500"/>
                                        <p:tgtEl>
                                          <p:spTgt spid="40"/>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box(in)">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21518"/>
                                        </p:tgtEl>
                                        <p:attrNameLst>
                                          <p:attrName>style.visibility</p:attrName>
                                        </p:attrNameLst>
                                      </p:cBhvr>
                                      <p:to>
                                        <p:strVal val="visible"/>
                                      </p:to>
                                    </p:set>
                                    <p:animEffect transition="in" filter="box(in)">
                                      <p:cBhvr>
                                        <p:cTn id="38" dur="500"/>
                                        <p:tgtEl>
                                          <p:spTgt spid="21518"/>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box(in)">
                                      <p:cBhvr>
                                        <p:cTn id="43" dur="500"/>
                                        <p:tgtEl>
                                          <p:spTgt spid="53"/>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box(in)">
                                      <p:cBhvr>
                                        <p:cTn id="48" dur="500"/>
                                        <p:tgtEl>
                                          <p:spTgt spid="50"/>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box(in)">
                                      <p:cBhvr>
                                        <p:cTn id="53" dur="500"/>
                                        <p:tgtEl>
                                          <p:spTgt spid="38"/>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box(in)">
                                      <p:cBhvr>
                                        <p:cTn id="58" dur="500"/>
                                        <p:tgtEl>
                                          <p:spTgt spid="54"/>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72"/>
                                        </p:tgtEl>
                                        <p:attrNameLst>
                                          <p:attrName>style.visibility</p:attrName>
                                        </p:attrNameLst>
                                      </p:cBhvr>
                                      <p:to>
                                        <p:strVal val="visible"/>
                                      </p:to>
                                    </p:set>
                                    <p:animEffect transition="in" filter="box(in)">
                                      <p:cBhvr>
                                        <p:cTn id="63" dur="500"/>
                                        <p:tgtEl>
                                          <p:spTgt spid="72"/>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57"/>
                                        </p:tgtEl>
                                        <p:attrNameLst>
                                          <p:attrName>style.visibility</p:attrName>
                                        </p:attrNameLst>
                                      </p:cBhvr>
                                      <p:to>
                                        <p:strVal val="visible"/>
                                      </p:to>
                                    </p:set>
                                    <p:animEffect transition="in" filter="box(in)">
                                      <p:cBhvr>
                                        <p:cTn id="68" dur="500"/>
                                        <p:tgtEl>
                                          <p:spTgt spid="57"/>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ox(in)">
                                      <p:cBhvr>
                                        <p:cTn id="73" dur="500"/>
                                        <p:tgtEl>
                                          <p:spTgt spid="42"/>
                                        </p:tgtEl>
                                      </p:cBhvr>
                                    </p:animEffect>
                                  </p:childTnLst>
                                </p:cTn>
                              </p:par>
                              <p:par>
                                <p:cTn id="74" presetID="4" presetClass="entr" presetSubtype="16" fill="hold" nodeType="with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box(in)">
                                      <p:cBhvr>
                                        <p:cTn id="76" dur="500"/>
                                        <p:tgtEl>
                                          <p:spTgt spid="60"/>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77"/>
                                        </p:tgtEl>
                                        <p:attrNameLst>
                                          <p:attrName>style.visibility</p:attrName>
                                        </p:attrNameLst>
                                      </p:cBhvr>
                                      <p:to>
                                        <p:strVal val="visible"/>
                                      </p:to>
                                    </p:set>
                                    <p:animEffect transition="in" filter="box(in)">
                                      <p:cBhvr>
                                        <p:cTn id="81" dur="500"/>
                                        <p:tgtEl>
                                          <p:spTgt spid="77"/>
                                        </p:tgtEl>
                                      </p:cBhvr>
                                    </p:animEffect>
                                  </p:childTnLst>
                                </p:cTn>
                              </p:par>
                            </p:childTnLst>
                          </p:cTn>
                        </p:par>
                      </p:childTnLst>
                    </p:cTn>
                  </p:par>
                  <p:par>
                    <p:cTn id="82" fill="hold">
                      <p:stCondLst>
                        <p:cond delay="indefinite"/>
                      </p:stCondLst>
                      <p:childTnLst>
                        <p:par>
                          <p:cTn id="83" fill="hold">
                            <p:stCondLst>
                              <p:cond delay="0"/>
                            </p:stCondLst>
                            <p:childTnLst>
                              <p:par>
                                <p:cTn id="84" presetID="4" presetClass="entr" presetSubtype="16" fill="hold" grpId="0" nodeType="clickEffect">
                                  <p:stCondLst>
                                    <p:cond delay="0"/>
                                  </p:stCondLst>
                                  <p:childTnLst>
                                    <p:set>
                                      <p:cBhvr>
                                        <p:cTn id="85" dur="1" fill="hold">
                                          <p:stCondLst>
                                            <p:cond delay="0"/>
                                          </p:stCondLst>
                                        </p:cTn>
                                        <p:tgtEl>
                                          <p:spTgt spid="75"/>
                                        </p:tgtEl>
                                        <p:attrNameLst>
                                          <p:attrName>style.visibility</p:attrName>
                                        </p:attrNameLst>
                                      </p:cBhvr>
                                      <p:to>
                                        <p:strVal val="visible"/>
                                      </p:to>
                                    </p:set>
                                    <p:animEffect transition="in" filter="box(in)">
                                      <p:cBhvr>
                                        <p:cTn id="86" dur="500"/>
                                        <p:tgtEl>
                                          <p:spTgt spid="75"/>
                                        </p:tgtEl>
                                      </p:cBhvr>
                                    </p:animEffect>
                                  </p:childTnLst>
                                </p:cTn>
                              </p:par>
                            </p:childTnLst>
                          </p:cTn>
                        </p:par>
                      </p:childTnLst>
                    </p:cTn>
                  </p:par>
                  <p:par>
                    <p:cTn id="87" fill="hold">
                      <p:stCondLst>
                        <p:cond delay="indefinite"/>
                      </p:stCondLst>
                      <p:childTnLst>
                        <p:par>
                          <p:cTn id="88" fill="hold">
                            <p:stCondLst>
                              <p:cond delay="0"/>
                            </p:stCondLst>
                            <p:childTnLst>
                              <p:par>
                                <p:cTn id="89" presetID="4" presetClass="entr" presetSubtype="16" fill="hold" grpId="0" nodeType="click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box(in)">
                                      <p:cBhvr>
                                        <p:cTn id="91" dur="500"/>
                                        <p:tgtEl>
                                          <p:spTgt spid="43"/>
                                        </p:tgtEl>
                                      </p:cBhvr>
                                    </p:animEffect>
                                  </p:childTnLst>
                                </p:cTn>
                              </p:par>
                              <p:par>
                                <p:cTn id="92" presetID="4" presetClass="entr" presetSubtype="16" fill="hold" nodeType="withEffect">
                                  <p:stCondLst>
                                    <p:cond delay="0"/>
                                  </p:stCondLst>
                                  <p:childTnLst>
                                    <p:set>
                                      <p:cBhvr>
                                        <p:cTn id="93" dur="1" fill="hold">
                                          <p:stCondLst>
                                            <p:cond delay="0"/>
                                          </p:stCondLst>
                                        </p:cTn>
                                        <p:tgtEl>
                                          <p:spTgt spid="76"/>
                                        </p:tgtEl>
                                        <p:attrNameLst>
                                          <p:attrName>style.visibility</p:attrName>
                                        </p:attrNameLst>
                                      </p:cBhvr>
                                      <p:to>
                                        <p:strVal val="visible"/>
                                      </p:to>
                                    </p:set>
                                    <p:animEffect transition="in" filter="box(in)">
                                      <p:cBhvr>
                                        <p:cTn id="94" dur="500"/>
                                        <p:tgtEl>
                                          <p:spTgt spid="76"/>
                                        </p:tgtEl>
                                      </p:cBhvr>
                                    </p:animEffect>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grpId="0" nodeType="click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box(in)">
                                      <p:cBhvr>
                                        <p:cTn id="99" dur="500"/>
                                        <p:tgtEl>
                                          <p:spTgt spid="45"/>
                                        </p:tgtEl>
                                      </p:cBhvr>
                                    </p:animEffect>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grpId="0" nodeType="clickEffect">
                                  <p:stCondLst>
                                    <p:cond delay="0"/>
                                  </p:stCondLst>
                                  <p:childTnLst>
                                    <p:set>
                                      <p:cBhvr>
                                        <p:cTn id="103" dur="1" fill="hold">
                                          <p:stCondLst>
                                            <p:cond delay="0"/>
                                          </p:stCondLst>
                                        </p:cTn>
                                        <p:tgtEl>
                                          <p:spTgt spid="71"/>
                                        </p:tgtEl>
                                        <p:attrNameLst>
                                          <p:attrName>style.visibility</p:attrName>
                                        </p:attrNameLst>
                                      </p:cBhvr>
                                      <p:to>
                                        <p:strVal val="visible"/>
                                      </p:to>
                                    </p:set>
                                    <p:animEffect transition="in" filter="box(in)">
                                      <p:cBhvr>
                                        <p:cTn id="104" dur="500"/>
                                        <p:tgtEl>
                                          <p:spTgt spid="71"/>
                                        </p:tgtEl>
                                      </p:cBhvr>
                                    </p:animEffect>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grpId="0" nodeType="click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box(in)">
                                      <p:cBhvr>
                                        <p:cTn id="109" dur="500"/>
                                        <p:tgtEl>
                                          <p:spTgt spid="31"/>
                                        </p:tgtEl>
                                      </p:cBhvr>
                                    </p:animEffect>
                                  </p:childTnLst>
                                </p:cTn>
                              </p:par>
                            </p:childTnLst>
                          </p:cTn>
                        </p:par>
                      </p:childTnLst>
                    </p:cTn>
                  </p:par>
                  <p:par>
                    <p:cTn id="110" fill="hold">
                      <p:stCondLst>
                        <p:cond delay="indefinite"/>
                      </p:stCondLst>
                      <p:childTnLst>
                        <p:par>
                          <p:cTn id="111" fill="hold">
                            <p:stCondLst>
                              <p:cond delay="0"/>
                            </p:stCondLst>
                            <p:childTnLst>
                              <p:par>
                                <p:cTn id="112" presetID="4" presetClass="entr" presetSubtype="16" fill="hold" grpId="0" nodeType="clickEffect">
                                  <p:stCondLst>
                                    <p:cond delay="0"/>
                                  </p:stCondLst>
                                  <p:childTnLst>
                                    <p:set>
                                      <p:cBhvr>
                                        <p:cTn id="113" dur="1" fill="hold">
                                          <p:stCondLst>
                                            <p:cond delay="0"/>
                                          </p:stCondLst>
                                        </p:cTn>
                                        <p:tgtEl>
                                          <p:spTgt spid="86"/>
                                        </p:tgtEl>
                                        <p:attrNameLst>
                                          <p:attrName>style.visibility</p:attrName>
                                        </p:attrNameLst>
                                      </p:cBhvr>
                                      <p:to>
                                        <p:strVal val="visible"/>
                                      </p:to>
                                    </p:set>
                                    <p:animEffect transition="in" filter="box(in)">
                                      <p:cBhvr>
                                        <p:cTn id="114" dur="500"/>
                                        <p:tgtEl>
                                          <p:spTgt spid="86"/>
                                        </p:tgtEl>
                                      </p:cBhvr>
                                    </p:animEffect>
                                  </p:childTnLst>
                                </p:cTn>
                              </p:par>
                              <p:par>
                                <p:cTn id="115" presetID="4"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box(in)">
                                      <p:cBhvr>
                                        <p:cTn id="117" dur="500"/>
                                        <p:tgtEl>
                                          <p:spTgt spid="34"/>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grpId="0" nodeType="clickEffect">
                                  <p:stCondLst>
                                    <p:cond delay="0"/>
                                  </p:stCondLst>
                                  <p:childTnLst>
                                    <p:set>
                                      <p:cBhvr>
                                        <p:cTn id="121" dur="1" fill="hold">
                                          <p:stCondLst>
                                            <p:cond delay="0"/>
                                          </p:stCondLst>
                                        </p:cTn>
                                        <p:tgtEl>
                                          <p:spTgt spid="69"/>
                                        </p:tgtEl>
                                        <p:attrNameLst>
                                          <p:attrName>style.visibility</p:attrName>
                                        </p:attrNameLst>
                                      </p:cBhvr>
                                      <p:to>
                                        <p:strVal val="visible"/>
                                      </p:to>
                                    </p:set>
                                    <p:animEffect transition="in" filter="box(in)">
                                      <p:cBhvr>
                                        <p:cTn id="122" dur="500"/>
                                        <p:tgtEl>
                                          <p:spTgt spid="69"/>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nodeType="clickEffect">
                                  <p:stCondLst>
                                    <p:cond delay="0"/>
                                  </p:stCondLst>
                                  <p:childTnLst>
                                    <p:set>
                                      <p:cBhvr>
                                        <p:cTn id="126" dur="1" fill="hold">
                                          <p:stCondLst>
                                            <p:cond delay="0"/>
                                          </p:stCondLst>
                                        </p:cTn>
                                        <p:tgtEl>
                                          <p:spTgt spid="59"/>
                                        </p:tgtEl>
                                        <p:attrNameLst>
                                          <p:attrName>style.visibility</p:attrName>
                                        </p:attrNameLst>
                                      </p:cBhvr>
                                      <p:to>
                                        <p:strVal val="visible"/>
                                      </p:to>
                                    </p:set>
                                    <p:animEffect transition="in" filter="box(in)">
                                      <p:cBhvr>
                                        <p:cTn id="127" dur="500"/>
                                        <p:tgtEl>
                                          <p:spTgt spid="59"/>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16" fill="hold" grpId="0" nodeType="click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box(in)">
                                      <p:cBhvr>
                                        <p:cTn id="132" dur="500"/>
                                        <p:tgtEl>
                                          <p:spTgt spid="62"/>
                                        </p:tgtEl>
                                      </p:cBhvr>
                                    </p:animEffect>
                                  </p:childTnLst>
                                </p:cTn>
                              </p:par>
                            </p:childTnLst>
                          </p:cTn>
                        </p:par>
                      </p:childTnLst>
                    </p:cTn>
                  </p:par>
                  <p:par>
                    <p:cTn id="133" fill="hold">
                      <p:stCondLst>
                        <p:cond delay="indefinite"/>
                      </p:stCondLst>
                      <p:childTnLst>
                        <p:par>
                          <p:cTn id="134" fill="hold">
                            <p:stCondLst>
                              <p:cond delay="0"/>
                            </p:stCondLst>
                            <p:childTnLst>
                              <p:par>
                                <p:cTn id="135" presetID="4" presetClass="entr" presetSubtype="16" fill="hold" grpId="0" nodeType="clickEffect">
                                  <p:stCondLst>
                                    <p:cond delay="0"/>
                                  </p:stCondLst>
                                  <p:childTnLst>
                                    <p:set>
                                      <p:cBhvr>
                                        <p:cTn id="136" dur="1" fill="hold">
                                          <p:stCondLst>
                                            <p:cond delay="0"/>
                                          </p:stCondLst>
                                        </p:cTn>
                                        <p:tgtEl>
                                          <p:spTgt spid="74"/>
                                        </p:tgtEl>
                                        <p:attrNameLst>
                                          <p:attrName>style.visibility</p:attrName>
                                        </p:attrNameLst>
                                      </p:cBhvr>
                                      <p:to>
                                        <p:strVal val="visible"/>
                                      </p:to>
                                    </p:set>
                                    <p:animEffect transition="in" filter="box(in)">
                                      <p:cBhvr>
                                        <p:cTn id="137" dur="500"/>
                                        <p:tgtEl>
                                          <p:spTgt spid="74"/>
                                        </p:tgtEl>
                                      </p:cBhvr>
                                    </p:animEffect>
                                  </p:childTnLst>
                                </p:cTn>
                              </p:par>
                            </p:childTnLst>
                          </p:cTn>
                        </p:par>
                      </p:childTnLst>
                    </p:cTn>
                  </p:par>
                  <p:par>
                    <p:cTn id="138" fill="hold">
                      <p:stCondLst>
                        <p:cond delay="indefinite"/>
                      </p:stCondLst>
                      <p:childTnLst>
                        <p:par>
                          <p:cTn id="139" fill="hold">
                            <p:stCondLst>
                              <p:cond delay="0"/>
                            </p:stCondLst>
                            <p:childTnLst>
                              <p:par>
                                <p:cTn id="140" presetID="4" presetClass="entr" presetSubtype="16" fill="hold" nodeType="clickEffect">
                                  <p:stCondLst>
                                    <p:cond delay="0"/>
                                  </p:stCondLst>
                                  <p:childTnLst>
                                    <p:set>
                                      <p:cBhvr>
                                        <p:cTn id="141" dur="1" fill="hold">
                                          <p:stCondLst>
                                            <p:cond delay="0"/>
                                          </p:stCondLst>
                                        </p:cTn>
                                        <p:tgtEl>
                                          <p:spTgt spid="73"/>
                                        </p:tgtEl>
                                        <p:attrNameLst>
                                          <p:attrName>style.visibility</p:attrName>
                                        </p:attrNameLst>
                                      </p:cBhvr>
                                      <p:to>
                                        <p:strVal val="visible"/>
                                      </p:to>
                                    </p:set>
                                    <p:animEffect transition="in" filter="box(in)">
                                      <p:cBhvr>
                                        <p:cTn id="142" dur="500"/>
                                        <p:tgtEl>
                                          <p:spTgt spid="73"/>
                                        </p:tgtEl>
                                      </p:cBhvr>
                                    </p:animEffect>
                                  </p:childTnLst>
                                </p:cTn>
                              </p:par>
                            </p:childTnLst>
                          </p:cTn>
                        </p:par>
                      </p:childTnLst>
                    </p:cTn>
                  </p:par>
                  <p:par>
                    <p:cTn id="143" fill="hold">
                      <p:stCondLst>
                        <p:cond delay="indefinite"/>
                      </p:stCondLst>
                      <p:childTnLst>
                        <p:par>
                          <p:cTn id="144" fill="hold">
                            <p:stCondLst>
                              <p:cond delay="0"/>
                            </p:stCondLst>
                            <p:childTnLst>
                              <p:par>
                                <p:cTn id="145" presetID="4" presetClass="entr" presetSubtype="16" fill="hold" grpId="0" nodeType="clickEffect">
                                  <p:stCondLst>
                                    <p:cond delay="0"/>
                                  </p:stCondLst>
                                  <p:childTnLst>
                                    <p:set>
                                      <p:cBhvr>
                                        <p:cTn id="146" dur="1" fill="hold">
                                          <p:stCondLst>
                                            <p:cond delay="0"/>
                                          </p:stCondLst>
                                        </p:cTn>
                                        <p:tgtEl>
                                          <p:spTgt spid="48"/>
                                        </p:tgtEl>
                                        <p:attrNameLst>
                                          <p:attrName>style.visibility</p:attrName>
                                        </p:attrNameLst>
                                      </p:cBhvr>
                                      <p:to>
                                        <p:strVal val="visible"/>
                                      </p:to>
                                    </p:set>
                                    <p:animEffect transition="in" filter="box(in)">
                                      <p:cBhvr>
                                        <p:cTn id="147" dur="500"/>
                                        <p:tgtEl>
                                          <p:spTgt spid="48"/>
                                        </p:tgtEl>
                                      </p:cBhvr>
                                    </p:animEffect>
                                  </p:childTnLst>
                                </p:cTn>
                              </p:par>
                            </p:childTnLst>
                          </p:cTn>
                        </p:par>
                      </p:childTnLst>
                    </p:cTn>
                  </p:par>
                  <p:par>
                    <p:cTn id="148" fill="hold">
                      <p:stCondLst>
                        <p:cond delay="indefinite"/>
                      </p:stCondLst>
                      <p:childTnLst>
                        <p:par>
                          <p:cTn id="149" fill="hold">
                            <p:stCondLst>
                              <p:cond delay="0"/>
                            </p:stCondLst>
                            <p:childTnLst>
                              <p:par>
                                <p:cTn id="150" presetID="4" presetClass="entr" presetSubtype="16" fill="hold" grpId="0" nodeType="clickEffect">
                                  <p:stCondLst>
                                    <p:cond delay="0"/>
                                  </p:stCondLst>
                                  <p:childTnLst>
                                    <p:set>
                                      <p:cBhvr>
                                        <p:cTn id="151" dur="1" fill="hold">
                                          <p:stCondLst>
                                            <p:cond delay="0"/>
                                          </p:stCondLst>
                                        </p:cTn>
                                        <p:tgtEl>
                                          <p:spTgt spid="55"/>
                                        </p:tgtEl>
                                        <p:attrNameLst>
                                          <p:attrName>style.visibility</p:attrName>
                                        </p:attrNameLst>
                                      </p:cBhvr>
                                      <p:to>
                                        <p:strVal val="visible"/>
                                      </p:to>
                                    </p:set>
                                    <p:animEffect transition="in" filter="box(in)">
                                      <p:cBhvr>
                                        <p:cTn id="152" dur="500"/>
                                        <p:tgtEl>
                                          <p:spTgt spid="55"/>
                                        </p:tgtEl>
                                      </p:cBhvr>
                                    </p:animEffect>
                                  </p:childTnLst>
                                </p:cTn>
                              </p:par>
                            </p:childTnLst>
                          </p:cTn>
                        </p:par>
                      </p:childTnLst>
                    </p:cTn>
                  </p:par>
                  <p:par>
                    <p:cTn id="153" fill="hold">
                      <p:stCondLst>
                        <p:cond delay="indefinite"/>
                      </p:stCondLst>
                      <p:childTnLst>
                        <p:par>
                          <p:cTn id="154" fill="hold">
                            <p:stCondLst>
                              <p:cond delay="0"/>
                            </p:stCondLst>
                            <p:childTnLst>
                              <p:par>
                                <p:cTn id="155" presetID="4" presetClass="entr" presetSubtype="16" fill="hold" grpId="0" nodeType="clickEffect">
                                  <p:stCondLst>
                                    <p:cond delay="0"/>
                                  </p:stCondLst>
                                  <p:childTnLst>
                                    <p:set>
                                      <p:cBhvr>
                                        <p:cTn id="156" dur="1" fill="hold">
                                          <p:stCondLst>
                                            <p:cond delay="0"/>
                                          </p:stCondLst>
                                        </p:cTn>
                                        <p:tgtEl>
                                          <p:spTgt spid="56"/>
                                        </p:tgtEl>
                                        <p:attrNameLst>
                                          <p:attrName>style.visibility</p:attrName>
                                        </p:attrNameLst>
                                      </p:cBhvr>
                                      <p:to>
                                        <p:strVal val="visible"/>
                                      </p:to>
                                    </p:set>
                                    <p:animEffect transition="in" filter="box(in)">
                                      <p:cBhvr>
                                        <p:cTn id="157" dur="500"/>
                                        <p:tgtEl>
                                          <p:spTgt spid="56"/>
                                        </p:tgtEl>
                                      </p:cBhvr>
                                    </p:animEffect>
                                  </p:childTnLst>
                                </p:cTn>
                              </p:par>
                            </p:childTnLst>
                          </p:cTn>
                        </p:par>
                      </p:childTnLst>
                    </p:cTn>
                  </p:par>
                  <p:par>
                    <p:cTn id="158" fill="hold">
                      <p:stCondLst>
                        <p:cond delay="indefinite"/>
                      </p:stCondLst>
                      <p:childTnLst>
                        <p:par>
                          <p:cTn id="159" fill="hold">
                            <p:stCondLst>
                              <p:cond delay="0"/>
                            </p:stCondLst>
                            <p:childTnLst>
                              <p:par>
                                <p:cTn id="160" presetID="4" presetClass="entr" presetSubtype="16" fill="hold" nodeType="clickEffect">
                                  <p:stCondLst>
                                    <p:cond delay="0"/>
                                  </p:stCondLst>
                                  <p:childTnLst>
                                    <p:set>
                                      <p:cBhvr>
                                        <p:cTn id="161" dur="1" fill="hold">
                                          <p:stCondLst>
                                            <p:cond delay="0"/>
                                          </p:stCondLst>
                                        </p:cTn>
                                        <p:tgtEl>
                                          <p:spTgt spid="61"/>
                                        </p:tgtEl>
                                        <p:attrNameLst>
                                          <p:attrName>style.visibility</p:attrName>
                                        </p:attrNameLst>
                                      </p:cBhvr>
                                      <p:to>
                                        <p:strVal val="visible"/>
                                      </p:to>
                                    </p:set>
                                    <p:animEffect transition="in" filter="box(in)">
                                      <p:cBhvr>
                                        <p:cTn id="162" dur="500"/>
                                        <p:tgtEl>
                                          <p:spTgt spid="61"/>
                                        </p:tgtEl>
                                      </p:cBhvr>
                                    </p:animEffect>
                                  </p:childTnLst>
                                </p:cTn>
                              </p:par>
                            </p:childTnLst>
                          </p:cTn>
                        </p:par>
                      </p:childTnLst>
                    </p:cTn>
                  </p:par>
                  <p:par>
                    <p:cTn id="163" fill="hold">
                      <p:stCondLst>
                        <p:cond delay="indefinite"/>
                      </p:stCondLst>
                      <p:childTnLst>
                        <p:par>
                          <p:cTn id="164" fill="hold">
                            <p:stCondLst>
                              <p:cond delay="0"/>
                            </p:stCondLst>
                            <p:childTnLst>
                              <p:par>
                                <p:cTn id="165" presetID="4" presetClass="entr" presetSubtype="16" fill="hold" grpId="0" nodeType="clickEffect">
                                  <p:stCondLst>
                                    <p:cond delay="0"/>
                                  </p:stCondLst>
                                  <p:childTnLst>
                                    <p:set>
                                      <p:cBhvr>
                                        <p:cTn id="166" dur="1" fill="hold">
                                          <p:stCondLst>
                                            <p:cond delay="0"/>
                                          </p:stCondLst>
                                        </p:cTn>
                                        <p:tgtEl>
                                          <p:spTgt spid="21537"/>
                                        </p:tgtEl>
                                        <p:attrNameLst>
                                          <p:attrName>style.visibility</p:attrName>
                                        </p:attrNameLst>
                                      </p:cBhvr>
                                      <p:to>
                                        <p:strVal val="visible"/>
                                      </p:to>
                                    </p:set>
                                    <p:animEffect transition="in" filter="box(in)">
                                      <p:cBhvr>
                                        <p:cTn id="167" dur="500"/>
                                        <p:tgtEl>
                                          <p:spTgt spid="21537"/>
                                        </p:tgtEl>
                                      </p:cBhvr>
                                    </p:animEffect>
                                  </p:childTnLst>
                                </p:cTn>
                              </p:par>
                            </p:childTnLst>
                          </p:cTn>
                        </p:par>
                      </p:childTnLst>
                    </p:cTn>
                  </p:par>
                  <p:par>
                    <p:cTn id="168" fill="hold">
                      <p:stCondLst>
                        <p:cond delay="indefinite"/>
                      </p:stCondLst>
                      <p:childTnLst>
                        <p:par>
                          <p:cTn id="169" fill="hold">
                            <p:stCondLst>
                              <p:cond delay="0"/>
                            </p:stCondLst>
                            <p:childTnLst>
                              <p:par>
                                <p:cTn id="170" presetID="4" presetClass="entr" presetSubtype="16" fill="hold" grpId="0" nodeType="clickEffect">
                                  <p:stCondLst>
                                    <p:cond delay="0"/>
                                  </p:stCondLst>
                                  <p:childTnLst>
                                    <p:set>
                                      <p:cBhvr>
                                        <p:cTn id="171" dur="1" fill="hold">
                                          <p:stCondLst>
                                            <p:cond delay="0"/>
                                          </p:stCondLst>
                                        </p:cTn>
                                        <p:tgtEl>
                                          <p:spTgt spid="58"/>
                                        </p:tgtEl>
                                        <p:attrNameLst>
                                          <p:attrName>style.visibility</p:attrName>
                                        </p:attrNameLst>
                                      </p:cBhvr>
                                      <p:to>
                                        <p:strVal val="visible"/>
                                      </p:to>
                                    </p:set>
                                    <p:animEffect transition="in" filter="box(in)">
                                      <p:cBhvr>
                                        <p:cTn id="172" dur="500"/>
                                        <p:tgtEl>
                                          <p:spTgt spid="58"/>
                                        </p:tgtEl>
                                      </p:cBhvr>
                                    </p:animEffect>
                                  </p:childTnLst>
                                </p:cTn>
                              </p:par>
                            </p:childTnLst>
                          </p:cTn>
                        </p:par>
                      </p:childTnLst>
                    </p:cTn>
                  </p:par>
                  <p:par>
                    <p:cTn id="173" fill="hold">
                      <p:stCondLst>
                        <p:cond delay="indefinite"/>
                      </p:stCondLst>
                      <p:childTnLst>
                        <p:par>
                          <p:cTn id="174" fill="hold">
                            <p:stCondLst>
                              <p:cond delay="0"/>
                            </p:stCondLst>
                            <p:childTnLst>
                              <p:par>
                                <p:cTn id="175" presetID="4" presetClass="entr" presetSubtype="16" fill="hold" grpId="0" nodeType="clickEffect">
                                  <p:stCondLst>
                                    <p:cond delay="0"/>
                                  </p:stCondLst>
                                  <p:childTnLst>
                                    <p:set>
                                      <p:cBhvr>
                                        <p:cTn id="176" dur="1" fill="hold">
                                          <p:stCondLst>
                                            <p:cond delay="0"/>
                                          </p:stCondLst>
                                        </p:cTn>
                                        <p:tgtEl>
                                          <p:spTgt spid="51"/>
                                        </p:tgtEl>
                                        <p:attrNameLst>
                                          <p:attrName>style.visibility</p:attrName>
                                        </p:attrNameLst>
                                      </p:cBhvr>
                                      <p:to>
                                        <p:strVal val="visible"/>
                                      </p:to>
                                    </p:set>
                                    <p:animEffect transition="in" filter="box(in)">
                                      <p:cBhvr>
                                        <p:cTn id="177" dur="500"/>
                                        <p:tgtEl>
                                          <p:spTgt spid="51"/>
                                        </p:tgtEl>
                                      </p:cBhvr>
                                    </p:animEffect>
                                  </p:childTnLst>
                                </p:cTn>
                              </p:par>
                            </p:childTnLst>
                          </p:cTn>
                        </p:par>
                      </p:childTnLst>
                    </p:cTn>
                  </p:par>
                  <p:par>
                    <p:cTn id="178" fill="hold">
                      <p:stCondLst>
                        <p:cond delay="indefinite"/>
                      </p:stCondLst>
                      <p:childTnLst>
                        <p:par>
                          <p:cTn id="179" fill="hold">
                            <p:stCondLst>
                              <p:cond delay="0"/>
                            </p:stCondLst>
                            <p:childTnLst>
                              <p:par>
                                <p:cTn id="180" presetID="4" presetClass="entr" presetSubtype="16" fill="hold" nodeType="clickEffect">
                                  <p:stCondLst>
                                    <p:cond delay="0"/>
                                  </p:stCondLst>
                                  <p:childTnLst>
                                    <p:set>
                                      <p:cBhvr>
                                        <p:cTn id="181" dur="1" fill="hold">
                                          <p:stCondLst>
                                            <p:cond delay="0"/>
                                          </p:stCondLst>
                                        </p:cTn>
                                        <p:tgtEl>
                                          <p:spTgt spid="67"/>
                                        </p:tgtEl>
                                        <p:attrNameLst>
                                          <p:attrName>style.visibility</p:attrName>
                                        </p:attrNameLst>
                                      </p:cBhvr>
                                      <p:to>
                                        <p:strVal val="visible"/>
                                      </p:to>
                                    </p:set>
                                    <p:animEffect transition="in" filter="box(in)">
                                      <p:cBhvr>
                                        <p:cTn id="182" dur="500"/>
                                        <p:tgtEl>
                                          <p:spTgt spid="67"/>
                                        </p:tgtEl>
                                      </p:cBhvr>
                                    </p:animEffect>
                                  </p:childTnLst>
                                </p:cTn>
                              </p:par>
                            </p:childTnLst>
                          </p:cTn>
                        </p:par>
                      </p:childTnLst>
                    </p:cTn>
                  </p:par>
                  <p:par>
                    <p:cTn id="183" fill="hold">
                      <p:stCondLst>
                        <p:cond delay="indefinite"/>
                      </p:stCondLst>
                      <p:childTnLst>
                        <p:par>
                          <p:cTn id="184" fill="hold">
                            <p:stCondLst>
                              <p:cond delay="0"/>
                            </p:stCondLst>
                            <p:childTnLst>
                              <p:par>
                                <p:cTn id="185" presetID="4" presetClass="entr" presetSubtype="16" fill="hold" grpId="0" nodeType="clickEffect">
                                  <p:stCondLst>
                                    <p:cond delay="0"/>
                                  </p:stCondLst>
                                  <p:childTnLst>
                                    <p:set>
                                      <p:cBhvr>
                                        <p:cTn id="186" dur="1" fill="hold">
                                          <p:stCondLst>
                                            <p:cond delay="0"/>
                                          </p:stCondLst>
                                        </p:cTn>
                                        <p:tgtEl>
                                          <p:spTgt spid="21555"/>
                                        </p:tgtEl>
                                        <p:attrNameLst>
                                          <p:attrName>style.visibility</p:attrName>
                                        </p:attrNameLst>
                                      </p:cBhvr>
                                      <p:to>
                                        <p:strVal val="visible"/>
                                      </p:to>
                                    </p:set>
                                    <p:animEffect transition="in" filter="box(in)">
                                      <p:cBhvr>
                                        <p:cTn id="187" dur="500"/>
                                        <p:tgtEl>
                                          <p:spTgt spid="21555"/>
                                        </p:tgtEl>
                                      </p:cBhvr>
                                    </p:animEffect>
                                  </p:childTnLst>
                                </p:cTn>
                              </p:par>
                            </p:childTnLst>
                          </p:cTn>
                        </p:par>
                      </p:childTnLst>
                    </p:cTn>
                  </p:par>
                  <p:par>
                    <p:cTn id="188" fill="hold">
                      <p:stCondLst>
                        <p:cond delay="indefinite"/>
                      </p:stCondLst>
                      <p:childTnLst>
                        <p:par>
                          <p:cTn id="189" fill="hold">
                            <p:stCondLst>
                              <p:cond delay="0"/>
                            </p:stCondLst>
                            <p:childTnLst>
                              <p:par>
                                <p:cTn id="190" presetID="4" presetClass="entr" presetSubtype="16" fill="hold" grpId="0" nodeType="clickEffect">
                                  <p:stCondLst>
                                    <p:cond delay="0"/>
                                  </p:stCondLst>
                                  <p:childTnLst>
                                    <p:set>
                                      <p:cBhvr>
                                        <p:cTn id="191" dur="1" fill="hold">
                                          <p:stCondLst>
                                            <p:cond delay="0"/>
                                          </p:stCondLst>
                                        </p:cTn>
                                        <p:tgtEl>
                                          <p:spTgt spid="70"/>
                                        </p:tgtEl>
                                        <p:attrNameLst>
                                          <p:attrName>style.visibility</p:attrName>
                                        </p:attrNameLst>
                                      </p:cBhvr>
                                      <p:to>
                                        <p:strVal val="visible"/>
                                      </p:to>
                                    </p:set>
                                    <p:animEffect transition="in" filter="box(in)">
                                      <p:cBhvr>
                                        <p:cTn id="192" dur="500"/>
                                        <p:tgtEl>
                                          <p:spTgt spid="70"/>
                                        </p:tgtEl>
                                      </p:cBhvr>
                                    </p:animEffect>
                                  </p:childTnLst>
                                </p:cTn>
                              </p:par>
                            </p:childTnLst>
                          </p:cTn>
                        </p:par>
                      </p:childTnLst>
                    </p:cTn>
                  </p:par>
                  <p:par>
                    <p:cTn id="193" fill="hold">
                      <p:stCondLst>
                        <p:cond delay="indefinite"/>
                      </p:stCondLst>
                      <p:childTnLst>
                        <p:par>
                          <p:cTn id="194" fill="hold">
                            <p:stCondLst>
                              <p:cond delay="0"/>
                            </p:stCondLst>
                            <p:childTnLst>
                              <p:par>
                                <p:cTn id="195" presetID="4" presetClass="entr" presetSubtype="16" fill="hold" grpId="0" nodeType="clickEffect">
                                  <p:stCondLst>
                                    <p:cond delay="0"/>
                                  </p:stCondLst>
                                  <p:childTnLst>
                                    <p:set>
                                      <p:cBhvr>
                                        <p:cTn id="196" dur="1" fill="hold">
                                          <p:stCondLst>
                                            <p:cond delay="0"/>
                                          </p:stCondLst>
                                        </p:cTn>
                                        <p:tgtEl>
                                          <p:spTgt spid="64"/>
                                        </p:tgtEl>
                                        <p:attrNameLst>
                                          <p:attrName>style.visibility</p:attrName>
                                        </p:attrNameLst>
                                      </p:cBhvr>
                                      <p:to>
                                        <p:strVal val="visible"/>
                                      </p:to>
                                    </p:set>
                                    <p:animEffect transition="in" filter="box(in)">
                                      <p:cBhvr>
                                        <p:cTn id="197" dur="500"/>
                                        <p:tgtEl>
                                          <p:spTgt spid="64"/>
                                        </p:tgtEl>
                                      </p:cBhvr>
                                    </p:animEffect>
                                  </p:childTnLst>
                                </p:cTn>
                              </p:par>
                            </p:childTnLst>
                          </p:cTn>
                        </p:par>
                      </p:childTnLst>
                    </p:cTn>
                  </p:par>
                  <p:par>
                    <p:cTn id="198" fill="hold">
                      <p:stCondLst>
                        <p:cond delay="indefinite"/>
                      </p:stCondLst>
                      <p:childTnLst>
                        <p:par>
                          <p:cTn id="199" fill="hold">
                            <p:stCondLst>
                              <p:cond delay="0"/>
                            </p:stCondLst>
                            <p:childTnLst>
                              <p:par>
                                <p:cTn id="200" presetID="4" presetClass="entr" presetSubtype="16" fill="hold" grpId="0" nodeType="clickEffect">
                                  <p:stCondLst>
                                    <p:cond delay="0"/>
                                  </p:stCondLst>
                                  <p:childTnLst>
                                    <p:set>
                                      <p:cBhvr>
                                        <p:cTn id="201" dur="1" fill="hold">
                                          <p:stCondLst>
                                            <p:cond delay="0"/>
                                          </p:stCondLst>
                                        </p:cTn>
                                        <p:tgtEl>
                                          <p:spTgt spid="81"/>
                                        </p:tgtEl>
                                        <p:attrNameLst>
                                          <p:attrName>style.visibility</p:attrName>
                                        </p:attrNameLst>
                                      </p:cBhvr>
                                      <p:to>
                                        <p:strVal val="visible"/>
                                      </p:to>
                                    </p:set>
                                    <p:animEffect transition="in" filter="box(in)">
                                      <p:cBhvr>
                                        <p:cTn id="202" dur="500"/>
                                        <p:tgtEl>
                                          <p:spTgt spid="81"/>
                                        </p:tgtEl>
                                      </p:cBhvr>
                                    </p:animEffect>
                                  </p:childTnLst>
                                </p:cTn>
                              </p:par>
                            </p:childTnLst>
                          </p:cTn>
                        </p:par>
                      </p:childTnLst>
                    </p:cTn>
                  </p:par>
                  <p:par>
                    <p:cTn id="203" fill="hold">
                      <p:stCondLst>
                        <p:cond delay="indefinite"/>
                      </p:stCondLst>
                      <p:childTnLst>
                        <p:par>
                          <p:cTn id="204" fill="hold">
                            <p:stCondLst>
                              <p:cond delay="0"/>
                            </p:stCondLst>
                            <p:childTnLst>
                              <p:par>
                                <p:cTn id="205" presetID="4" presetClass="entr" presetSubtype="16" fill="hold" grpId="0" nodeType="clickEffect">
                                  <p:stCondLst>
                                    <p:cond delay="0"/>
                                  </p:stCondLst>
                                  <p:childTnLst>
                                    <p:set>
                                      <p:cBhvr>
                                        <p:cTn id="206" dur="1" fill="hold">
                                          <p:stCondLst>
                                            <p:cond delay="0"/>
                                          </p:stCondLst>
                                        </p:cTn>
                                        <p:tgtEl>
                                          <p:spTgt spid="68"/>
                                        </p:tgtEl>
                                        <p:attrNameLst>
                                          <p:attrName>style.visibility</p:attrName>
                                        </p:attrNameLst>
                                      </p:cBhvr>
                                      <p:to>
                                        <p:strVal val="visible"/>
                                      </p:to>
                                    </p:set>
                                    <p:animEffect transition="in" filter="box(in)">
                                      <p:cBhvr>
                                        <p:cTn id="207" dur="500"/>
                                        <p:tgtEl>
                                          <p:spTgt spid="68"/>
                                        </p:tgtEl>
                                      </p:cBhvr>
                                    </p:animEffect>
                                  </p:childTnLst>
                                </p:cTn>
                              </p:par>
                            </p:childTnLst>
                          </p:cTn>
                        </p:par>
                      </p:childTnLst>
                    </p:cTn>
                  </p:par>
                  <p:par>
                    <p:cTn id="208" fill="hold">
                      <p:stCondLst>
                        <p:cond delay="indefinite"/>
                      </p:stCondLst>
                      <p:childTnLst>
                        <p:par>
                          <p:cTn id="209" fill="hold">
                            <p:stCondLst>
                              <p:cond delay="0"/>
                            </p:stCondLst>
                            <p:childTnLst>
                              <p:par>
                                <p:cTn id="210" presetID="4" presetClass="entr" presetSubtype="16" fill="hold" grpId="0" nodeType="clickEffect">
                                  <p:stCondLst>
                                    <p:cond delay="0"/>
                                  </p:stCondLst>
                                  <p:childTnLst>
                                    <p:set>
                                      <p:cBhvr>
                                        <p:cTn id="211" dur="1" fill="hold">
                                          <p:stCondLst>
                                            <p:cond delay="0"/>
                                          </p:stCondLst>
                                        </p:cTn>
                                        <p:tgtEl>
                                          <p:spTgt spid="66"/>
                                        </p:tgtEl>
                                        <p:attrNameLst>
                                          <p:attrName>style.visibility</p:attrName>
                                        </p:attrNameLst>
                                      </p:cBhvr>
                                      <p:to>
                                        <p:strVal val="visible"/>
                                      </p:to>
                                    </p:set>
                                    <p:animEffect transition="in" filter="box(in)">
                                      <p:cBhvr>
                                        <p:cTn id="212" dur="500"/>
                                        <p:tgtEl>
                                          <p:spTgt spid="66"/>
                                        </p:tgtEl>
                                      </p:cBhvr>
                                    </p:animEffect>
                                  </p:childTnLst>
                                </p:cTn>
                              </p:par>
                            </p:childTnLst>
                          </p:cTn>
                        </p:par>
                      </p:childTnLst>
                    </p:cTn>
                  </p:par>
                  <p:par>
                    <p:cTn id="213" fill="hold">
                      <p:stCondLst>
                        <p:cond delay="indefinite"/>
                      </p:stCondLst>
                      <p:childTnLst>
                        <p:par>
                          <p:cTn id="214" fill="hold">
                            <p:stCondLst>
                              <p:cond delay="0"/>
                            </p:stCondLst>
                            <p:childTnLst>
                              <p:par>
                                <p:cTn id="215" presetID="4" presetClass="entr" presetSubtype="16" fill="hold" grpId="0" nodeType="clickEffect">
                                  <p:stCondLst>
                                    <p:cond delay="0"/>
                                  </p:stCondLst>
                                  <p:childTnLst>
                                    <p:set>
                                      <p:cBhvr>
                                        <p:cTn id="216" dur="1" fill="hold">
                                          <p:stCondLst>
                                            <p:cond delay="0"/>
                                          </p:stCondLst>
                                        </p:cTn>
                                        <p:tgtEl>
                                          <p:spTgt spid="80"/>
                                        </p:tgtEl>
                                        <p:attrNameLst>
                                          <p:attrName>style.visibility</p:attrName>
                                        </p:attrNameLst>
                                      </p:cBhvr>
                                      <p:to>
                                        <p:strVal val="visible"/>
                                      </p:to>
                                    </p:set>
                                    <p:animEffect transition="in" filter="box(in)">
                                      <p:cBhvr>
                                        <p:cTn id="217" dur="500"/>
                                        <p:tgtEl>
                                          <p:spTgt spid="80"/>
                                        </p:tgtEl>
                                      </p:cBhvr>
                                    </p:animEffect>
                                  </p:childTnLst>
                                </p:cTn>
                              </p:par>
                            </p:childTnLst>
                          </p:cTn>
                        </p:par>
                      </p:childTnLst>
                    </p:cTn>
                  </p:par>
                  <p:par>
                    <p:cTn id="218" fill="hold">
                      <p:stCondLst>
                        <p:cond delay="indefinite"/>
                      </p:stCondLst>
                      <p:childTnLst>
                        <p:par>
                          <p:cTn id="219" fill="hold">
                            <p:stCondLst>
                              <p:cond delay="0"/>
                            </p:stCondLst>
                            <p:childTnLst>
                              <p:par>
                                <p:cTn id="220" presetID="4" presetClass="entr" presetSubtype="16" fill="hold" grpId="0" nodeType="clickEffect">
                                  <p:stCondLst>
                                    <p:cond delay="0"/>
                                  </p:stCondLst>
                                  <p:childTnLst>
                                    <p:set>
                                      <p:cBhvr>
                                        <p:cTn id="221" dur="1" fill="hold">
                                          <p:stCondLst>
                                            <p:cond delay="0"/>
                                          </p:stCondLst>
                                        </p:cTn>
                                        <p:tgtEl>
                                          <p:spTgt spid="65"/>
                                        </p:tgtEl>
                                        <p:attrNameLst>
                                          <p:attrName>style.visibility</p:attrName>
                                        </p:attrNameLst>
                                      </p:cBhvr>
                                      <p:to>
                                        <p:strVal val="visible"/>
                                      </p:to>
                                    </p:set>
                                    <p:animEffect transition="in" filter="box(in)">
                                      <p:cBhvr>
                                        <p:cTn id="222" dur="500"/>
                                        <p:tgtEl>
                                          <p:spTgt spid="65"/>
                                        </p:tgtEl>
                                      </p:cBhvr>
                                    </p:animEffect>
                                  </p:childTnLst>
                                </p:cTn>
                              </p:par>
                            </p:childTnLst>
                          </p:cTn>
                        </p:par>
                      </p:childTnLst>
                    </p:cTn>
                  </p:par>
                  <p:par>
                    <p:cTn id="223" fill="hold">
                      <p:stCondLst>
                        <p:cond delay="indefinite"/>
                      </p:stCondLst>
                      <p:childTnLst>
                        <p:par>
                          <p:cTn id="224" fill="hold">
                            <p:stCondLst>
                              <p:cond delay="0"/>
                            </p:stCondLst>
                            <p:childTnLst>
                              <p:par>
                                <p:cTn id="225" presetID="4" presetClass="entr" presetSubtype="16" fill="hold" grpId="0" nodeType="clickEffect">
                                  <p:stCondLst>
                                    <p:cond delay="0"/>
                                  </p:stCondLst>
                                  <p:childTnLst>
                                    <p:set>
                                      <p:cBhvr>
                                        <p:cTn id="226" dur="1" fill="hold">
                                          <p:stCondLst>
                                            <p:cond delay="0"/>
                                          </p:stCondLst>
                                        </p:cTn>
                                        <p:tgtEl>
                                          <p:spTgt spid="79"/>
                                        </p:tgtEl>
                                        <p:attrNameLst>
                                          <p:attrName>style.visibility</p:attrName>
                                        </p:attrNameLst>
                                      </p:cBhvr>
                                      <p:to>
                                        <p:strVal val="visible"/>
                                      </p:to>
                                    </p:set>
                                    <p:animEffect transition="in" filter="box(in)">
                                      <p:cBhvr>
                                        <p:cTn id="227" dur="500"/>
                                        <p:tgtEl>
                                          <p:spTgt spid="79"/>
                                        </p:tgtEl>
                                      </p:cBhvr>
                                    </p:animEffect>
                                  </p:childTnLst>
                                </p:cTn>
                              </p:par>
                            </p:childTnLst>
                          </p:cTn>
                        </p:par>
                      </p:childTnLst>
                    </p:cTn>
                  </p:par>
                  <p:par>
                    <p:cTn id="228" fill="hold">
                      <p:stCondLst>
                        <p:cond delay="indefinite"/>
                      </p:stCondLst>
                      <p:childTnLst>
                        <p:par>
                          <p:cTn id="229" fill="hold">
                            <p:stCondLst>
                              <p:cond delay="0"/>
                            </p:stCondLst>
                            <p:childTnLst>
                              <p:par>
                                <p:cTn id="230" presetID="4" presetClass="entr" presetSubtype="16" fill="hold" nodeType="clickEffect">
                                  <p:stCondLst>
                                    <p:cond delay="0"/>
                                  </p:stCondLst>
                                  <p:childTnLst>
                                    <p:set>
                                      <p:cBhvr>
                                        <p:cTn id="231" dur="1" fill="hold">
                                          <p:stCondLst>
                                            <p:cond delay="0"/>
                                          </p:stCondLst>
                                        </p:cTn>
                                        <p:tgtEl>
                                          <p:spTgt spid="78"/>
                                        </p:tgtEl>
                                        <p:attrNameLst>
                                          <p:attrName>style.visibility</p:attrName>
                                        </p:attrNameLst>
                                      </p:cBhvr>
                                      <p:to>
                                        <p:strVal val="visible"/>
                                      </p:to>
                                    </p:set>
                                    <p:animEffect transition="in" filter="box(in)">
                                      <p:cBhvr>
                                        <p:cTn id="232" dur="500"/>
                                        <p:tgtEl>
                                          <p:spTgt spid="78"/>
                                        </p:tgtEl>
                                      </p:cBhvr>
                                    </p:animEffect>
                                  </p:childTnLst>
                                </p:cTn>
                              </p:par>
                            </p:childTnLst>
                          </p:cTn>
                        </p:par>
                      </p:childTnLst>
                    </p:cTn>
                  </p:par>
                  <p:par>
                    <p:cTn id="233" fill="hold">
                      <p:stCondLst>
                        <p:cond delay="indefinite"/>
                      </p:stCondLst>
                      <p:childTnLst>
                        <p:par>
                          <p:cTn id="234" fill="hold">
                            <p:stCondLst>
                              <p:cond delay="0"/>
                            </p:stCondLst>
                            <p:childTnLst>
                              <p:par>
                                <p:cTn id="235" presetID="4" presetClass="entr" presetSubtype="16" fill="hold" grpId="0" nodeType="clickEffect">
                                  <p:stCondLst>
                                    <p:cond delay="0"/>
                                  </p:stCondLst>
                                  <p:childTnLst>
                                    <p:set>
                                      <p:cBhvr>
                                        <p:cTn id="236" dur="1" fill="hold">
                                          <p:stCondLst>
                                            <p:cond delay="0"/>
                                          </p:stCondLst>
                                        </p:cTn>
                                        <p:tgtEl>
                                          <p:spTgt spid="63"/>
                                        </p:tgtEl>
                                        <p:attrNameLst>
                                          <p:attrName>style.visibility</p:attrName>
                                        </p:attrNameLst>
                                      </p:cBhvr>
                                      <p:to>
                                        <p:strVal val="visible"/>
                                      </p:to>
                                    </p:set>
                                    <p:animEffect transition="in" filter="box(in)">
                                      <p:cBhvr>
                                        <p:cTn id="237" dur="500"/>
                                        <p:tgtEl>
                                          <p:spTgt spid="63"/>
                                        </p:tgtEl>
                                      </p:cBhvr>
                                    </p:animEffect>
                                  </p:childTnLst>
                                </p:cTn>
                              </p:par>
                            </p:childTnLst>
                          </p:cTn>
                        </p:par>
                      </p:childTnLst>
                    </p:cTn>
                  </p:par>
                  <p:par>
                    <p:cTn id="238" fill="hold">
                      <p:stCondLst>
                        <p:cond delay="indefinite"/>
                      </p:stCondLst>
                      <p:childTnLst>
                        <p:par>
                          <p:cTn id="239" fill="hold">
                            <p:stCondLst>
                              <p:cond delay="0"/>
                            </p:stCondLst>
                            <p:childTnLst>
                              <p:par>
                                <p:cTn id="240" presetID="4" presetClass="entr" presetSubtype="16" fill="hold" grpId="0" nodeType="clickEffect">
                                  <p:stCondLst>
                                    <p:cond delay="0"/>
                                  </p:stCondLst>
                                  <p:childTnLst>
                                    <p:set>
                                      <p:cBhvr>
                                        <p:cTn id="241" dur="1" fill="hold">
                                          <p:stCondLst>
                                            <p:cond delay="0"/>
                                          </p:stCondLst>
                                        </p:cTn>
                                        <p:tgtEl>
                                          <p:spTgt spid="52"/>
                                        </p:tgtEl>
                                        <p:attrNameLst>
                                          <p:attrName>style.visibility</p:attrName>
                                        </p:attrNameLst>
                                      </p:cBhvr>
                                      <p:to>
                                        <p:strVal val="visible"/>
                                      </p:to>
                                    </p:set>
                                    <p:animEffect transition="in" filter="box(in)">
                                      <p:cBhvr>
                                        <p:cTn id="242" dur="500"/>
                                        <p:tgtEl>
                                          <p:spTgt spid="52"/>
                                        </p:tgtEl>
                                      </p:cBhvr>
                                    </p:animEffect>
                                  </p:childTnLst>
                                </p:cTn>
                              </p:par>
                            </p:childTnLst>
                          </p:cTn>
                        </p:par>
                      </p:childTnLst>
                    </p:cTn>
                  </p:par>
                  <p:par>
                    <p:cTn id="243" fill="hold">
                      <p:stCondLst>
                        <p:cond delay="indefinite"/>
                      </p:stCondLst>
                      <p:childTnLst>
                        <p:par>
                          <p:cTn id="244" fill="hold">
                            <p:stCondLst>
                              <p:cond delay="0"/>
                            </p:stCondLst>
                            <p:childTnLst>
                              <p:par>
                                <p:cTn id="245" presetID="4" presetClass="entr" presetSubtype="16" fill="hold" grpId="0" nodeType="clickEffect">
                                  <p:stCondLst>
                                    <p:cond delay="0"/>
                                  </p:stCondLst>
                                  <p:childTnLst>
                                    <p:set>
                                      <p:cBhvr>
                                        <p:cTn id="246" dur="1" fill="hold">
                                          <p:stCondLst>
                                            <p:cond delay="0"/>
                                          </p:stCondLst>
                                        </p:cTn>
                                        <p:tgtEl>
                                          <p:spTgt spid="84"/>
                                        </p:tgtEl>
                                        <p:attrNameLst>
                                          <p:attrName>style.visibility</p:attrName>
                                        </p:attrNameLst>
                                      </p:cBhvr>
                                      <p:to>
                                        <p:strVal val="visible"/>
                                      </p:to>
                                    </p:set>
                                    <p:animEffect transition="in" filter="box(in)">
                                      <p:cBhvr>
                                        <p:cTn id="247" dur="500"/>
                                        <p:tgtEl>
                                          <p:spTgt spid="84"/>
                                        </p:tgtEl>
                                      </p:cBhvr>
                                    </p:animEffect>
                                  </p:childTnLst>
                                </p:cTn>
                              </p:par>
                            </p:childTnLst>
                          </p:cTn>
                        </p:par>
                      </p:childTnLst>
                    </p:cTn>
                  </p:par>
                  <p:par>
                    <p:cTn id="248" fill="hold">
                      <p:stCondLst>
                        <p:cond delay="indefinite"/>
                      </p:stCondLst>
                      <p:childTnLst>
                        <p:par>
                          <p:cTn id="249" fill="hold">
                            <p:stCondLst>
                              <p:cond delay="0"/>
                            </p:stCondLst>
                            <p:childTnLst>
                              <p:par>
                                <p:cTn id="250" presetID="4" presetClass="entr" presetSubtype="16" fill="hold" grpId="0" nodeType="clickEffect">
                                  <p:stCondLst>
                                    <p:cond delay="0"/>
                                  </p:stCondLst>
                                  <p:childTnLst>
                                    <p:set>
                                      <p:cBhvr>
                                        <p:cTn id="251" dur="1" fill="hold">
                                          <p:stCondLst>
                                            <p:cond delay="0"/>
                                          </p:stCondLst>
                                        </p:cTn>
                                        <p:tgtEl>
                                          <p:spTgt spid="83"/>
                                        </p:tgtEl>
                                        <p:attrNameLst>
                                          <p:attrName>style.visibility</p:attrName>
                                        </p:attrNameLst>
                                      </p:cBhvr>
                                      <p:to>
                                        <p:strVal val="visible"/>
                                      </p:to>
                                    </p:set>
                                    <p:animEffect transition="in" filter="box(in)">
                                      <p:cBhvr>
                                        <p:cTn id="252" dur="500"/>
                                        <p:tgtEl>
                                          <p:spTgt spid="83"/>
                                        </p:tgtEl>
                                      </p:cBhvr>
                                    </p:animEffect>
                                  </p:childTnLst>
                                </p:cTn>
                              </p:par>
                            </p:childTnLst>
                          </p:cTn>
                        </p:par>
                      </p:childTnLst>
                    </p:cTn>
                  </p:par>
                  <p:par>
                    <p:cTn id="253" fill="hold">
                      <p:stCondLst>
                        <p:cond delay="indefinite"/>
                      </p:stCondLst>
                      <p:childTnLst>
                        <p:par>
                          <p:cTn id="254" fill="hold">
                            <p:stCondLst>
                              <p:cond delay="0"/>
                            </p:stCondLst>
                            <p:childTnLst>
                              <p:par>
                                <p:cTn id="255" presetID="4" presetClass="entr" presetSubtype="16" fill="hold" grpId="0" nodeType="clickEffect">
                                  <p:stCondLst>
                                    <p:cond delay="0"/>
                                  </p:stCondLst>
                                  <p:childTnLst>
                                    <p:set>
                                      <p:cBhvr>
                                        <p:cTn id="256" dur="1" fill="hold">
                                          <p:stCondLst>
                                            <p:cond delay="0"/>
                                          </p:stCondLst>
                                        </p:cTn>
                                        <p:tgtEl>
                                          <p:spTgt spid="85"/>
                                        </p:tgtEl>
                                        <p:attrNameLst>
                                          <p:attrName>style.visibility</p:attrName>
                                        </p:attrNameLst>
                                      </p:cBhvr>
                                      <p:to>
                                        <p:strVal val="visible"/>
                                      </p:to>
                                    </p:set>
                                    <p:animEffect transition="in" filter="box(in)">
                                      <p:cBhvr>
                                        <p:cTn id="257" dur="500"/>
                                        <p:tgtEl>
                                          <p:spTgt spid="85"/>
                                        </p:tgtEl>
                                      </p:cBhvr>
                                    </p:animEffect>
                                  </p:childTnLst>
                                </p:cTn>
                              </p:par>
                            </p:childTnLst>
                          </p:cTn>
                        </p:par>
                      </p:childTnLst>
                    </p:cTn>
                  </p:par>
                  <p:par>
                    <p:cTn id="258" fill="hold">
                      <p:stCondLst>
                        <p:cond delay="indefinite"/>
                      </p:stCondLst>
                      <p:childTnLst>
                        <p:par>
                          <p:cTn id="259" fill="hold">
                            <p:stCondLst>
                              <p:cond delay="0"/>
                            </p:stCondLst>
                            <p:childTnLst>
                              <p:par>
                                <p:cTn id="260" presetID="4" presetClass="entr" presetSubtype="16" fill="hold" grpId="0" nodeType="clickEffect">
                                  <p:stCondLst>
                                    <p:cond delay="0"/>
                                  </p:stCondLst>
                                  <p:childTnLst>
                                    <p:set>
                                      <p:cBhvr>
                                        <p:cTn id="261" dur="1" fill="hold">
                                          <p:stCondLst>
                                            <p:cond delay="0"/>
                                          </p:stCondLst>
                                        </p:cTn>
                                        <p:tgtEl>
                                          <p:spTgt spid="49"/>
                                        </p:tgtEl>
                                        <p:attrNameLst>
                                          <p:attrName>style.visibility</p:attrName>
                                        </p:attrNameLst>
                                      </p:cBhvr>
                                      <p:to>
                                        <p:strVal val="visible"/>
                                      </p:to>
                                    </p:set>
                                    <p:animEffect transition="in" filter="box(in)">
                                      <p:cBhvr>
                                        <p:cTn id="26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2" grpId="0" animBg="1"/>
      <p:bldP spid="43" grpId="0" animBg="1"/>
      <p:bldP spid="47" grpId="0" animBg="1"/>
      <p:bldP spid="48" grpId="0" animBg="1"/>
      <p:bldP spid="49" grpId="0" animBg="1"/>
      <p:bldP spid="50" grpId="0" animBg="1"/>
      <p:bldP spid="21517" grpId="0"/>
      <p:bldP spid="21518" grpId="0"/>
      <p:bldP spid="53" grpId="0" animBg="1"/>
      <p:bldP spid="54" grpId="0" animBg="1"/>
      <p:bldP spid="56" grpId="0" animBg="1"/>
      <p:bldP spid="57" grpId="0" animBg="1"/>
      <p:bldP spid="62" grpId="0" animBg="1"/>
      <p:bldP spid="70" grpId="0" animBg="1"/>
      <p:bldP spid="71" grpId="0" animBg="1"/>
      <p:bldP spid="72" grpId="0" animBg="1"/>
      <p:bldP spid="74" grpId="0" animBg="1"/>
      <p:bldP spid="75" grpId="0" animBg="1"/>
      <p:bldP spid="77" grpId="0" animBg="1"/>
      <p:bldP spid="21533" grpId="0"/>
      <p:bldP spid="31" grpId="0" animBg="1"/>
      <p:bldP spid="21537" grpId="0"/>
      <p:bldP spid="38" grpId="0" animBg="1"/>
      <p:bldP spid="45" grpId="0" animBg="1"/>
      <p:bldP spid="51" grpId="0" animBg="1"/>
      <p:bldP spid="52" grpId="0" animBg="1"/>
      <p:bldP spid="55" grpId="0" animBg="1"/>
      <p:bldP spid="58" grpId="0" animBg="1"/>
      <p:bldP spid="63" grpId="0" animBg="1"/>
      <p:bldP spid="64" grpId="0" animBg="1"/>
      <p:bldP spid="65" grpId="0" animBg="1"/>
      <p:bldP spid="66" grpId="0" animBg="1"/>
      <p:bldP spid="68" grpId="0" animBg="1"/>
      <p:bldP spid="79" grpId="0" animBg="1"/>
      <p:bldP spid="80" grpId="0" animBg="1"/>
      <p:bldP spid="81" grpId="0" animBg="1"/>
      <p:bldP spid="21555" grpId="0"/>
      <p:bldP spid="83" grpId="0" animBg="1"/>
      <p:bldP spid="84" grpId="0" animBg="1"/>
      <p:bldP spid="85" grpId="0" animBg="1"/>
      <p:bldP spid="86" grpId="0" animBg="1"/>
      <p:bldP spid="6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2" descr="Imagen3"/>
          <p:cNvPicPr>
            <a:picLocks noChangeAspect="1" noChangeArrowheads="1"/>
          </p:cNvPicPr>
          <p:nvPr/>
        </p:nvPicPr>
        <p:blipFill>
          <a:blip r:embed="rId2" cstate="print"/>
          <a:srcRect/>
          <a:stretch>
            <a:fillRect/>
          </a:stretch>
        </p:blipFill>
        <p:spPr bwMode="auto">
          <a:xfrm>
            <a:off x="273050" y="260350"/>
            <a:ext cx="9432925" cy="5761038"/>
          </a:xfrm>
          <a:prstGeom prst="rect">
            <a:avLst/>
          </a:prstGeom>
          <a:noFill/>
          <a:ln w="9525">
            <a:noFill/>
            <a:miter lim="800000"/>
            <a:headEnd/>
            <a:tailEnd/>
          </a:ln>
        </p:spPr>
      </p:pic>
      <p:sp>
        <p:nvSpPr>
          <p:cNvPr id="39" name="38 Rectángulo"/>
          <p:cNvSpPr/>
          <p:nvPr/>
        </p:nvSpPr>
        <p:spPr>
          <a:xfrm>
            <a:off x="895350" y="13414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1</a:t>
            </a:r>
          </a:p>
        </p:txBody>
      </p:sp>
      <p:sp>
        <p:nvSpPr>
          <p:cNvPr id="40" name="39 Rectángulo"/>
          <p:cNvSpPr/>
          <p:nvPr/>
        </p:nvSpPr>
        <p:spPr>
          <a:xfrm>
            <a:off x="3392488" y="13414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2</a:t>
            </a:r>
          </a:p>
        </p:txBody>
      </p:sp>
      <p:sp>
        <p:nvSpPr>
          <p:cNvPr id="42" name="41 Rectángulo"/>
          <p:cNvSpPr/>
          <p:nvPr/>
        </p:nvSpPr>
        <p:spPr>
          <a:xfrm>
            <a:off x="5811838" y="13414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400" dirty="0">
                <a:solidFill>
                  <a:schemeClr val="tx1"/>
                </a:solidFill>
              </a:rPr>
              <a:t>Tarea  3</a:t>
            </a:r>
          </a:p>
        </p:txBody>
      </p:sp>
      <p:sp>
        <p:nvSpPr>
          <p:cNvPr id="43" name="42 Rectángulo"/>
          <p:cNvSpPr/>
          <p:nvPr/>
        </p:nvSpPr>
        <p:spPr>
          <a:xfrm>
            <a:off x="8229600" y="134143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900" dirty="0">
                <a:solidFill>
                  <a:schemeClr val="tx1"/>
                </a:solidFill>
              </a:rPr>
              <a:t>Notificaciones</a:t>
            </a:r>
          </a:p>
        </p:txBody>
      </p:sp>
      <p:sp>
        <p:nvSpPr>
          <p:cNvPr id="47" name="46 Flecha derecha"/>
          <p:cNvSpPr/>
          <p:nvPr/>
        </p:nvSpPr>
        <p:spPr>
          <a:xfrm>
            <a:off x="1911350" y="1484313"/>
            <a:ext cx="1481138" cy="1444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48" name="47 Flecha derecha"/>
          <p:cNvSpPr/>
          <p:nvPr/>
        </p:nvSpPr>
        <p:spPr>
          <a:xfrm>
            <a:off x="4405313" y="1484313"/>
            <a:ext cx="1406525" cy="1444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49" name="48 Flecha derecha"/>
          <p:cNvSpPr/>
          <p:nvPr/>
        </p:nvSpPr>
        <p:spPr>
          <a:xfrm>
            <a:off x="6826250" y="1484313"/>
            <a:ext cx="1403350" cy="1444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0" name="49 Rectángulo"/>
          <p:cNvSpPr/>
          <p:nvPr/>
        </p:nvSpPr>
        <p:spPr>
          <a:xfrm>
            <a:off x="3392488" y="2492375"/>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err="1">
                <a:solidFill>
                  <a:schemeClr val="tx1"/>
                </a:solidFill>
              </a:rPr>
              <a:t>Asignador</a:t>
            </a:r>
            <a:endParaRPr lang="es-AR" sz="1200" dirty="0">
              <a:solidFill>
                <a:schemeClr val="tx1"/>
              </a:solidFill>
            </a:endParaRPr>
          </a:p>
        </p:txBody>
      </p:sp>
      <p:sp>
        <p:nvSpPr>
          <p:cNvPr id="20493" name="50 CuadroTexto"/>
          <p:cNvSpPr txBox="1">
            <a:spLocks noChangeArrowheads="1"/>
          </p:cNvSpPr>
          <p:nvPr/>
        </p:nvSpPr>
        <p:spPr bwMode="auto">
          <a:xfrm>
            <a:off x="193675" y="1341438"/>
            <a:ext cx="595313" cy="461962"/>
          </a:xfrm>
          <a:prstGeom prst="rect">
            <a:avLst/>
          </a:prstGeom>
          <a:noFill/>
          <a:ln w="9525">
            <a:noFill/>
            <a:miter lim="800000"/>
            <a:headEnd/>
            <a:tailEnd/>
          </a:ln>
        </p:spPr>
        <p:txBody>
          <a:bodyPr wrap="none">
            <a:spAutoFit/>
          </a:bodyPr>
          <a:lstStyle/>
          <a:p>
            <a:r>
              <a:rPr lang="es-AR" b="1"/>
              <a:t>EE</a:t>
            </a:r>
          </a:p>
        </p:txBody>
      </p:sp>
      <p:sp>
        <p:nvSpPr>
          <p:cNvPr id="20494" name="51 CuadroTexto"/>
          <p:cNvSpPr txBox="1">
            <a:spLocks noChangeArrowheads="1"/>
          </p:cNvSpPr>
          <p:nvPr/>
        </p:nvSpPr>
        <p:spPr bwMode="auto">
          <a:xfrm>
            <a:off x="271463" y="2349500"/>
            <a:ext cx="1296987" cy="461963"/>
          </a:xfrm>
          <a:prstGeom prst="rect">
            <a:avLst/>
          </a:prstGeom>
          <a:noFill/>
          <a:ln w="9525">
            <a:noFill/>
            <a:miter lim="800000"/>
            <a:headEnd/>
            <a:tailEnd/>
          </a:ln>
        </p:spPr>
        <p:txBody>
          <a:bodyPr>
            <a:spAutoFit/>
          </a:bodyPr>
          <a:lstStyle/>
          <a:p>
            <a:r>
              <a:rPr lang="es-AR" b="1"/>
              <a:t>GEDO</a:t>
            </a:r>
          </a:p>
        </p:txBody>
      </p:sp>
      <p:sp>
        <p:nvSpPr>
          <p:cNvPr id="53" name="52 Flecha abajo"/>
          <p:cNvSpPr/>
          <p:nvPr/>
        </p:nvSpPr>
        <p:spPr>
          <a:xfrm>
            <a:off x="3783013" y="1773238"/>
            <a:ext cx="155575" cy="71913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4" name="53 Rectángulo"/>
          <p:cNvSpPr/>
          <p:nvPr/>
        </p:nvSpPr>
        <p:spPr>
          <a:xfrm>
            <a:off x="3392488" y="3716338"/>
            <a:ext cx="990600"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Productor</a:t>
            </a:r>
          </a:p>
        </p:txBody>
      </p:sp>
      <p:sp>
        <p:nvSpPr>
          <p:cNvPr id="56" name="55 Flecha abajo"/>
          <p:cNvSpPr/>
          <p:nvPr/>
        </p:nvSpPr>
        <p:spPr>
          <a:xfrm flipH="1">
            <a:off x="3783013" y="2924175"/>
            <a:ext cx="155575" cy="792163"/>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57" name="56 Rectángulo"/>
          <p:cNvSpPr/>
          <p:nvPr/>
        </p:nvSpPr>
        <p:spPr>
          <a:xfrm>
            <a:off x="5811838" y="3716338"/>
            <a:ext cx="990600"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sp>
        <p:nvSpPr>
          <p:cNvPr id="62" name="61 Rectángulo"/>
          <p:cNvSpPr/>
          <p:nvPr/>
        </p:nvSpPr>
        <p:spPr>
          <a:xfrm>
            <a:off x="3392488" y="5157788"/>
            <a:ext cx="9906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Firmante</a:t>
            </a:r>
          </a:p>
        </p:txBody>
      </p:sp>
      <p:sp>
        <p:nvSpPr>
          <p:cNvPr id="70" name="69 Flecha abajo"/>
          <p:cNvSpPr/>
          <p:nvPr/>
        </p:nvSpPr>
        <p:spPr>
          <a:xfrm>
            <a:off x="8696325" y="4149725"/>
            <a:ext cx="157163" cy="574675"/>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1" name="70 Flecha izquierda"/>
          <p:cNvSpPr/>
          <p:nvPr/>
        </p:nvSpPr>
        <p:spPr>
          <a:xfrm>
            <a:off x="1911350" y="4652963"/>
            <a:ext cx="6864350" cy="14446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2" name="71 Flecha derecha"/>
          <p:cNvSpPr/>
          <p:nvPr/>
        </p:nvSpPr>
        <p:spPr>
          <a:xfrm>
            <a:off x="4405313" y="3860800"/>
            <a:ext cx="1406525" cy="14446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3" name="72 Flecha doblada"/>
          <p:cNvSpPr/>
          <p:nvPr/>
        </p:nvSpPr>
        <p:spPr>
          <a:xfrm>
            <a:off x="3079750" y="1700213"/>
            <a:ext cx="312738" cy="3673475"/>
          </a:xfrm>
          <a:prstGeom prst="ben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solidFill>
                <a:schemeClr val="tx1"/>
              </a:solidFill>
            </a:endParaRPr>
          </a:p>
        </p:txBody>
      </p:sp>
      <p:sp>
        <p:nvSpPr>
          <p:cNvPr id="74" name="73 Flecha izquierda"/>
          <p:cNvSpPr/>
          <p:nvPr/>
        </p:nvSpPr>
        <p:spPr>
          <a:xfrm>
            <a:off x="3079750" y="5300663"/>
            <a:ext cx="312738" cy="14446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5" name="74 Rectángulo"/>
          <p:cNvSpPr/>
          <p:nvPr/>
        </p:nvSpPr>
        <p:spPr>
          <a:xfrm>
            <a:off x="8229600" y="3716338"/>
            <a:ext cx="990600" cy="43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sp>
        <p:nvSpPr>
          <p:cNvPr id="77" name="76 Flecha derecha"/>
          <p:cNvSpPr/>
          <p:nvPr/>
        </p:nvSpPr>
        <p:spPr>
          <a:xfrm>
            <a:off x="6826250" y="3860800"/>
            <a:ext cx="1403350" cy="14446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20509" name="83 CuadroTexto"/>
          <p:cNvSpPr txBox="1">
            <a:spLocks noChangeArrowheads="1"/>
          </p:cNvSpPr>
          <p:nvPr/>
        </p:nvSpPr>
        <p:spPr bwMode="auto">
          <a:xfrm>
            <a:off x="3297238" y="404813"/>
            <a:ext cx="2782887" cy="461962"/>
          </a:xfrm>
          <a:prstGeom prst="rect">
            <a:avLst/>
          </a:prstGeom>
          <a:noFill/>
          <a:ln w="9525">
            <a:noFill/>
            <a:miter lim="800000"/>
            <a:headEnd/>
            <a:tailEnd/>
          </a:ln>
        </p:spPr>
        <p:txBody>
          <a:bodyPr wrap="none">
            <a:spAutoFit/>
          </a:bodyPr>
          <a:lstStyle/>
          <a:p>
            <a:r>
              <a:rPr lang="es-AR">
                <a:solidFill>
                  <a:srgbClr val="C00000"/>
                </a:solidFill>
              </a:rPr>
              <a:t> (EE – GEDO web)</a:t>
            </a:r>
          </a:p>
        </p:txBody>
      </p:sp>
      <p:sp>
        <p:nvSpPr>
          <p:cNvPr id="31" name="30 Rectángulo"/>
          <p:cNvSpPr/>
          <p:nvPr/>
        </p:nvSpPr>
        <p:spPr>
          <a:xfrm>
            <a:off x="895350" y="4508500"/>
            <a:ext cx="990600" cy="433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200" dirty="0">
                <a:solidFill>
                  <a:schemeClr val="tx1"/>
                </a:solidFill>
              </a:rPr>
              <a:t>Revisor</a:t>
            </a:r>
          </a:p>
        </p:txBody>
      </p:sp>
      <p:sp>
        <p:nvSpPr>
          <p:cNvPr id="32" name="31 Flecha doblada hacia arriba"/>
          <p:cNvSpPr/>
          <p:nvPr/>
        </p:nvSpPr>
        <p:spPr>
          <a:xfrm>
            <a:off x="1363663" y="5589588"/>
            <a:ext cx="2574925" cy="287337"/>
          </a:xfrm>
          <a:prstGeom prst="bentUp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33" name="32 Flecha abajo"/>
          <p:cNvSpPr/>
          <p:nvPr/>
        </p:nvSpPr>
        <p:spPr>
          <a:xfrm>
            <a:off x="1285875" y="4941888"/>
            <a:ext cx="157163" cy="93503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35" name="34 Menos"/>
          <p:cNvSpPr/>
          <p:nvPr/>
        </p:nvSpPr>
        <p:spPr>
          <a:xfrm>
            <a:off x="-1833563" y="1989138"/>
            <a:ext cx="13573126" cy="215900"/>
          </a:xfrm>
          <a:prstGeom prst="mathMin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37" name="36 Menos"/>
          <p:cNvSpPr/>
          <p:nvPr/>
        </p:nvSpPr>
        <p:spPr>
          <a:xfrm>
            <a:off x="-1833563" y="2924175"/>
            <a:ext cx="13573126" cy="215900"/>
          </a:xfrm>
          <a:prstGeom prst="mathMin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38" name="51 CuadroTexto"/>
          <p:cNvSpPr txBox="1">
            <a:spLocks noChangeArrowheads="1"/>
          </p:cNvSpPr>
          <p:nvPr/>
        </p:nvSpPr>
        <p:spPr bwMode="auto">
          <a:xfrm>
            <a:off x="271463" y="3357563"/>
            <a:ext cx="1585912" cy="830262"/>
          </a:xfrm>
          <a:prstGeom prst="rect">
            <a:avLst/>
          </a:prstGeom>
          <a:noFill/>
          <a:ln w="9525">
            <a:noFill/>
            <a:miter lim="800000"/>
            <a:headEnd/>
            <a:tailEnd/>
          </a:ln>
        </p:spPr>
        <p:txBody>
          <a:bodyPr>
            <a:spAutoFit/>
          </a:bodyPr>
          <a:lstStyle/>
          <a:p>
            <a:r>
              <a:rPr lang="es-AR" b="1"/>
              <a:t>GEDO</a:t>
            </a:r>
          </a:p>
          <a:p>
            <a:r>
              <a:rPr lang="es-AR" b="1"/>
              <a:t>Web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9"/>
                                        </p:tgtEl>
                                        <p:attrNameLst>
                                          <p:attrName>style.visibility</p:attrName>
                                        </p:attrNameLst>
                                      </p:cBhvr>
                                      <p:to>
                                        <p:strVal val="visible"/>
                                      </p:to>
                                    </p:set>
                                    <p:anim calcmode="lin" valueType="num">
                                      <p:cBhvr additive="base">
                                        <p:cTn id="7" dur="500" fill="hold"/>
                                        <p:tgtEl>
                                          <p:spTgt spid="20509"/>
                                        </p:tgtEl>
                                        <p:attrNameLst>
                                          <p:attrName>ppt_x</p:attrName>
                                        </p:attrNameLst>
                                      </p:cBhvr>
                                      <p:tavLst>
                                        <p:tav tm="0">
                                          <p:val>
                                            <p:strVal val="0-#ppt_w/2"/>
                                          </p:val>
                                        </p:tav>
                                        <p:tav tm="100000">
                                          <p:val>
                                            <p:strVal val="#ppt_x"/>
                                          </p:val>
                                        </p:tav>
                                      </p:tavLst>
                                    </p:anim>
                                    <p:anim calcmode="lin" valueType="num">
                                      <p:cBhvr additive="base">
                                        <p:cTn id="8" dur="500" fill="hold"/>
                                        <p:tgtEl>
                                          <p:spTgt spid="205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0493"/>
                                        </p:tgtEl>
                                        <p:attrNameLst>
                                          <p:attrName>style.visibility</p:attrName>
                                        </p:attrNameLst>
                                      </p:cBhvr>
                                      <p:to>
                                        <p:strVal val="visible"/>
                                      </p:to>
                                    </p:set>
                                    <p:animEffect transition="in" filter="box(in)">
                                      <p:cBhvr>
                                        <p:cTn id="13" dur="500"/>
                                        <p:tgtEl>
                                          <p:spTgt spid="20493"/>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box(in)">
                                      <p:cBhvr>
                                        <p:cTn id="18" dur="500"/>
                                        <p:tgtEl>
                                          <p:spTgt spid="39"/>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box(in)">
                                      <p:cBhvr>
                                        <p:cTn id="23" dur="500"/>
                                        <p:tgtEl>
                                          <p:spTgt spid="4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box(in)">
                                      <p:cBhvr>
                                        <p:cTn id="28" dur="500"/>
                                        <p:tgtEl>
                                          <p:spTgt spid="40"/>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20494"/>
                                        </p:tgtEl>
                                        <p:attrNameLst>
                                          <p:attrName>style.visibility</p:attrName>
                                        </p:attrNameLst>
                                      </p:cBhvr>
                                      <p:to>
                                        <p:strVal val="visible"/>
                                      </p:to>
                                    </p:set>
                                    <p:animEffect transition="in" filter="box(in)">
                                      <p:cBhvr>
                                        <p:cTn id="33" dur="500"/>
                                        <p:tgtEl>
                                          <p:spTgt spid="20494"/>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box(in)">
                                      <p:cBhvr>
                                        <p:cTn id="38" dur="500"/>
                                        <p:tgtEl>
                                          <p:spTgt spid="53"/>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box(in)">
                                      <p:cBhvr>
                                        <p:cTn id="43" dur="500"/>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56"/>
                                        </p:tgtEl>
                                        <p:attrNameLst>
                                          <p:attrName>style.visibility</p:attrName>
                                        </p:attrNameLst>
                                      </p:cBhvr>
                                      <p:to>
                                        <p:strVal val="visible"/>
                                      </p:to>
                                    </p:set>
                                    <p:animEffect transition="in" filter="box(in)">
                                      <p:cBhvr>
                                        <p:cTn id="48" dur="500"/>
                                        <p:tgtEl>
                                          <p:spTgt spid="56"/>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box(in)">
                                      <p:cBhvr>
                                        <p:cTn id="53" dur="500"/>
                                        <p:tgtEl>
                                          <p:spTgt spid="38"/>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box(in)">
                                      <p:cBhvr>
                                        <p:cTn id="58" dur="500"/>
                                        <p:tgtEl>
                                          <p:spTgt spid="54"/>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72"/>
                                        </p:tgtEl>
                                        <p:attrNameLst>
                                          <p:attrName>style.visibility</p:attrName>
                                        </p:attrNameLst>
                                      </p:cBhvr>
                                      <p:to>
                                        <p:strVal val="visible"/>
                                      </p:to>
                                    </p:set>
                                    <p:animEffect transition="in" filter="box(in)">
                                      <p:cBhvr>
                                        <p:cTn id="63" dur="500"/>
                                        <p:tgtEl>
                                          <p:spTgt spid="72"/>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57"/>
                                        </p:tgtEl>
                                        <p:attrNameLst>
                                          <p:attrName>style.visibility</p:attrName>
                                        </p:attrNameLst>
                                      </p:cBhvr>
                                      <p:to>
                                        <p:strVal val="visible"/>
                                      </p:to>
                                    </p:set>
                                    <p:animEffect transition="in" filter="box(in)">
                                      <p:cBhvr>
                                        <p:cTn id="68" dur="500"/>
                                        <p:tgtEl>
                                          <p:spTgt spid="57"/>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77"/>
                                        </p:tgtEl>
                                        <p:attrNameLst>
                                          <p:attrName>style.visibility</p:attrName>
                                        </p:attrNameLst>
                                      </p:cBhvr>
                                      <p:to>
                                        <p:strVal val="visible"/>
                                      </p:to>
                                    </p:set>
                                    <p:animEffect transition="in" filter="box(in)">
                                      <p:cBhvr>
                                        <p:cTn id="73" dur="500"/>
                                        <p:tgtEl>
                                          <p:spTgt spid="77"/>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75"/>
                                        </p:tgtEl>
                                        <p:attrNameLst>
                                          <p:attrName>style.visibility</p:attrName>
                                        </p:attrNameLst>
                                      </p:cBhvr>
                                      <p:to>
                                        <p:strVal val="visible"/>
                                      </p:to>
                                    </p:set>
                                    <p:animEffect transition="in" filter="box(in)">
                                      <p:cBhvr>
                                        <p:cTn id="78" dur="500"/>
                                        <p:tgtEl>
                                          <p:spTgt spid="75"/>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70"/>
                                        </p:tgtEl>
                                        <p:attrNameLst>
                                          <p:attrName>style.visibility</p:attrName>
                                        </p:attrNameLst>
                                      </p:cBhvr>
                                      <p:to>
                                        <p:strVal val="visible"/>
                                      </p:to>
                                    </p:set>
                                    <p:animEffect transition="in" filter="box(in)">
                                      <p:cBhvr>
                                        <p:cTn id="83" dur="500"/>
                                        <p:tgtEl>
                                          <p:spTgt spid="70"/>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ntr" presetSubtype="16" fill="hold" grpId="0" nodeType="clickEffect">
                                  <p:stCondLst>
                                    <p:cond delay="0"/>
                                  </p:stCondLst>
                                  <p:childTnLst>
                                    <p:set>
                                      <p:cBhvr>
                                        <p:cTn id="87" dur="1" fill="hold">
                                          <p:stCondLst>
                                            <p:cond delay="0"/>
                                          </p:stCondLst>
                                        </p:cTn>
                                        <p:tgtEl>
                                          <p:spTgt spid="71"/>
                                        </p:tgtEl>
                                        <p:attrNameLst>
                                          <p:attrName>style.visibility</p:attrName>
                                        </p:attrNameLst>
                                      </p:cBhvr>
                                      <p:to>
                                        <p:strVal val="visible"/>
                                      </p:to>
                                    </p:set>
                                    <p:animEffect transition="in" filter="box(in)">
                                      <p:cBhvr>
                                        <p:cTn id="88" dur="500"/>
                                        <p:tgtEl>
                                          <p:spTgt spid="71"/>
                                        </p:tgtEl>
                                      </p:cBhvr>
                                    </p:animEffect>
                                  </p:childTnLst>
                                </p:cTn>
                              </p:par>
                            </p:childTnLst>
                          </p:cTn>
                        </p:par>
                      </p:childTnLst>
                    </p:cTn>
                  </p:par>
                  <p:par>
                    <p:cTn id="89" fill="hold">
                      <p:stCondLst>
                        <p:cond delay="indefinite"/>
                      </p:stCondLst>
                      <p:childTnLst>
                        <p:par>
                          <p:cTn id="90" fill="hold">
                            <p:stCondLst>
                              <p:cond delay="0"/>
                            </p:stCondLst>
                            <p:childTnLst>
                              <p:par>
                                <p:cTn id="91" presetID="4" presetClass="entr" presetSubtype="16" fill="hold" grpId="0" nodeType="click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box(in)">
                                      <p:cBhvr>
                                        <p:cTn id="93" dur="500"/>
                                        <p:tgtEl>
                                          <p:spTgt spid="31"/>
                                        </p:tgtEl>
                                      </p:cBhvr>
                                    </p:animEffect>
                                  </p:childTnLst>
                                </p:cTn>
                              </p:par>
                            </p:childTnLst>
                          </p:cTn>
                        </p:par>
                      </p:childTnLst>
                    </p:cTn>
                  </p:par>
                  <p:par>
                    <p:cTn id="94" fill="hold">
                      <p:stCondLst>
                        <p:cond delay="indefinite"/>
                      </p:stCondLst>
                      <p:childTnLst>
                        <p:par>
                          <p:cTn id="95" fill="hold">
                            <p:stCondLst>
                              <p:cond delay="0"/>
                            </p:stCondLst>
                            <p:childTnLst>
                              <p:par>
                                <p:cTn id="96" presetID="4" presetClass="entr" presetSubtype="16"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animEffect transition="in" filter="box(in)">
                                      <p:cBhvr>
                                        <p:cTn id="98" dur="500"/>
                                        <p:tgtEl>
                                          <p:spTgt spid="33"/>
                                        </p:tgtEl>
                                      </p:cBhvr>
                                    </p:animEffect>
                                  </p:childTnLst>
                                </p:cTn>
                              </p:par>
                            </p:childTnLst>
                          </p:cTn>
                        </p:par>
                      </p:childTnLst>
                    </p:cTn>
                  </p:par>
                  <p:par>
                    <p:cTn id="99" fill="hold">
                      <p:stCondLst>
                        <p:cond delay="indefinite"/>
                      </p:stCondLst>
                      <p:childTnLst>
                        <p:par>
                          <p:cTn id="100" fill="hold">
                            <p:stCondLst>
                              <p:cond delay="0"/>
                            </p:stCondLst>
                            <p:childTnLst>
                              <p:par>
                                <p:cTn id="101" presetID="4" presetClass="entr" presetSubtype="16" fill="hold" nodeType="click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box(in)">
                                      <p:cBhvr>
                                        <p:cTn id="103" dur="500"/>
                                        <p:tgtEl>
                                          <p:spTgt spid="32"/>
                                        </p:tgtEl>
                                      </p:cBhvr>
                                    </p:animEffect>
                                  </p:childTnLst>
                                </p:cTn>
                              </p:par>
                            </p:childTnLst>
                          </p:cTn>
                        </p:par>
                      </p:childTnLst>
                    </p:cTn>
                  </p:par>
                  <p:par>
                    <p:cTn id="104" fill="hold">
                      <p:stCondLst>
                        <p:cond delay="indefinite"/>
                      </p:stCondLst>
                      <p:childTnLst>
                        <p:par>
                          <p:cTn id="105" fill="hold">
                            <p:stCondLst>
                              <p:cond delay="0"/>
                            </p:stCondLst>
                            <p:childTnLst>
                              <p:par>
                                <p:cTn id="106" presetID="4" presetClass="entr" presetSubtype="16" fill="hold" grpId="0" nodeType="clickEffect">
                                  <p:stCondLst>
                                    <p:cond delay="0"/>
                                  </p:stCondLst>
                                  <p:childTnLst>
                                    <p:set>
                                      <p:cBhvr>
                                        <p:cTn id="107" dur="1" fill="hold">
                                          <p:stCondLst>
                                            <p:cond delay="0"/>
                                          </p:stCondLst>
                                        </p:cTn>
                                        <p:tgtEl>
                                          <p:spTgt spid="62"/>
                                        </p:tgtEl>
                                        <p:attrNameLst>
                                          <p:attrName>style.visibility</p:attrName>
                                        </p:attrNameLst>
                                      </p:cBhvr>
                                      <p:to>
                                        <p:strVal val="visible"/>
                                      </p:to>
                                    </p:set>
                                    <p:animEffect transition="in" filter="box(in)">
                                      <p:cBhvr>
                                        <p:cTn id="108" dur="500"/>
                                        <p:tgtEl>
                                          <p:spTgt spid="62"/>
                                        </p:tgtEl>
                                      </p:cBhvr>
                                    </p:animEffect>
                                  </p:childTnLst>
                                </p:cTn>
                              </p:par>
                            </p:childTnLst>
                          </p:cTn>
                        </p:par>
                      </p:childTnLst>
                    </p:cTn>
                  </p:par>
                  <p:par>
                    <p:cTn id="109" fill="hold">
                      <p:stCondLst>
                        <p:cond delay="indefinite"/>
                      </p:stCondLst>
                      <p:childTnLst>
                        <p:par>
                          <p:cTn id="110" fill="hold">
                            <p:stCondLst>
                              <p:cond delay="0"/>
                            </p:stCondLst>
                            <p:childTnLst>
                              <p:par>
                                <p:cTn id="111" presetID="4" presetClass="entr" presetSubtype="16" fill="hold" grpId="0" nodeType="clickEffect">
                                  <p:stCondLst>
                                    <p:cond delay="0"/>
                                  </p:stCondLst>
                                  <p:childTnLst>
                                    <p:set>
                                      <p:cBhvr>
                                        <p:cTn id="112" dur="1" fill="hold">
                                          <p:stCondLst>
                                            <p:cond delay="0"/>
                                          </p:stCondLst>
                                        </p:cTn>
                                        <p:tgtEl>
                                          <p:spTgt spid="74"/>
                                        </p:tgtEl>
                                        <p:attrNameLst>
                                          <p:attrName>style.visibility</p:attrName>
                                        </p:attrNameLst>
                                      </p:cBhvr>
                                      <p:to>
                                        <p:strVal val="visible"/>
                                      </p:to>
                                    </p:set>
                                    <p:animEffect transition="in" filter="box(in)">
                                      <p:cBhvr>
                                        <p:cTn id="113" dur="500"/>
                                        <p:tgtEl>
                                          <p:spTgt spid="74"/>
                                        </p:tgtEl>
                                      </p:cBhvr>
                                    </p:animEffect>
                                  </p:childTnLst>
                                </p:cTn>
                              </p:par>
                            </p:childTnLst>
                          </p:cTn>
                        </p:par>
                      </p:childTnLst>
                    </p:cTn>
                  </p:par>
                  <p:par>
                    <p:cTn id="114" fill="hold">
                      <p:stCondLst>
                        <p:cond delay="indefinite"/>
                      </p:stCondLst>
                      <p:childTnLst>
                        <p:par>
                          <p:cTn id="115" fill="hold">
                            <p:stCondLst>
                              <p:cond delay="0"/>
                            </p:stCondLst>
                            <p:childTnLst>
                              <p:par>
                                <p:cTn id="116" presetID="4" presetClass="entr" presetSubtype="16" fill="hold" nodeType="clickEffect">
                                  <p:stCondLst>
                                    <p:cond delay="0"/>
                                  </p:stCondLst>
                                  <p:childTnLst>
                                    <p:set>
                                      <p:cBhvr>
                                        <p:cTn id="117" dur="1" fill="hold">
                                          <p:stCondLst>
                                            <p:cond delay="0"/>
                                          </p:stCondLst>
                                        </p:cTn>
                                        <p:tgtEl>
                                          <p:spTgt spid="73"/>
                                        </p:tgtEl>
                                        <p:attrNameLst>
                                          <p:attrName>style.visibility</p:attrName>
                                        </p:attrNameLst>
                                      </p:cBhvr>
                                      <p:to>
                                        <p:strVal val="visible"/>
                                      </p:to>
                                    </p:set>
                                    <p:animEffect transition="in" filter="box(in)">
                                      <p:cBhvr>
                                        <p:cTn id="118" dur="500"/>
                                        <p:tgtEl>
                                          <p:spTgt spid="73"/>
                                        </p:tgtEl>
                                      </p:cBhvr>
                                    </p:animEffect>
                                  </p:childTnLst>
                                </p:cTn>
                              </p:par>
                            </p:childTnLst>
                          </p:cTn>
                        </p:par>
                      </p:childTnLst>
                    </p:cTn>
                  </p:par>
                  <p:par>
                    <p:cTn id="119" fill="hold">
                      <p:stCondLst>
                        <p:cond delay="indefinite"/>
                      </p:stCondLst>
                      <p:childTnLst>
                        <p:par>
                          <p:cTn id="120" fill="hold">
                            <p:stCondLst>
                              <p:cond delay="0"/>
                            </p:stCondLst>
                            <p:childTnLst>
                              <p:par>
                                <p:cTn id="121" presetID="4" presetClass="entr" presetSubtype="16" fill="hold" grpId="0" nodeType="clickEffect">
                                  <p:stCondLst>
                                    <p:cond delay="0"/>
                                  </p:stCondLst>
                                  <p:childTnLst>
                                    <p:set>
                                      <p:cBhvr>
                                        <p:cTn id="122" dur="1" fill="hold">
                                          <p:stCondLst>
                                            <p:cond delay="0"/>
                                          </p:stCondLst>
                                        </p:cTn>
                                        <p:tgtEl>
                                          <p:spTgt spid="48"/>
                                        </p:tgtEl>
                                        <p:attrNameLst>
                                          <p:attrName>style.visibility</p:attrName>
                                        </p:attrNameLst>
                                      </p:cBhvr>
                                      <p:to>
                                        <p:strVal val="visible"/>
                                      </p:to>
                                    </p:set>
                                    <p:animEffect transition="in" filter="box(in)">
                                      <p:cBhvr>
                                        <p:cTn id="123" dur="500"/>
                                        <p:tgtEl>
                                          <p:spTgt spid="48"/>
                                        </p:tgtEl>
                                      </p:cBhvr>
                                    </p:animEffect>
                                  </p:childTnLst>
                                </p:cTn>
                              </p:par>
                            </p:childTnLst>
                          </p:cTn>
                        </p:par>
                      </p:childTnLst>
                    </p:cTn>
                  </p:par>
                  <p:par>
                    <p:cTn id="124" fill="hold">
                      <p:stCondLst>
                        <p:cond delay="indefinite"/>
                      </p:stCondLst>
                      <p:childTnLst>
                        <p:par>
                          <p:cTn id="125" fill="hold">
                            <p:stCondLst>
                              <p:cond delay="0"/>
                            </p:stCondLst>
                            <p:childTnLst>
                              <p:par>
                                <p:cTn id="126" presetID="4" presetClass="entr" presetSubtype="16" fill="hold" grpId="0" nodeType="clickEffect">
                                  <p:stCondLst>
                                    <p:cond delay="0"/>
                                  </p:stCondLst>
                                  <p:childTnLst>
                                    <p:set>
                                      <p:cBhvr>
                                        <p:cTn id="127" dur="1" fill="hold">
                                          <p:stCondLst>
                                            <p:cond delay="0"/>
                                          </p:stCondLst>
                                        </p:cTn>
                                        <p:tgtEl>
                                          <p:spTgt spid="42"/>
                                        </p:tgtEl>
                                        <p:attrNameLst>
                                          <p:attrName>style.visibility</p:attrName>
                                        </p:attrNameLst>
                                      </p:cBhvr>
                                      <p:to>
                                        <p:strVal val="visible"/>
                                      </p:to>
                                    </p:set>
                                    <p:animEffect transition="in" filter="box(in)">
                                      <p:cBhvr>
                                        <p:cTn id="128" dur="500"/>
                                        <p:tgtEl>
                                          <p:spTgt spid="42"/>
                                        </p:tgtEl>
                                      </p:cBhvr>
                                    </p:animEffect>
                                  </p:childTnLst>
                                </p:cTn>
                              </p:par>
                            </p:childTnLst>
                          </p:cTn>
                        </p:par>
                      </p:childTnLst>
                    </p:cTn>
                  </p:par>
                  <p:par>
                    <p:cTn id="129" fill="hold">
                      <p:stCondLst>
                        <p:cond delay="indefinite"/>
                      </p:stCondLst>
                      <p:childTnLst>
                        <p:par>
                          <p:cTn id="130" fill="hold">
                            <p:stCondLst>
                              <p:cond delay="0"/>
                            </p:stCondLst>
                            <p:childTnLst>
                              <p:par>
                                <p:cTn id="131" presetID="4" presetClass="entr" presetSubtype="16" fill="hold" grpId="0" nodeType="clickEffect">
                                  <p:stCondLst>
                                    <p:cond delay="0"/>
                                  </p:stCondLst>
                                  <p:childTnLst>
                                    <p:set>
                                      <p:cBhvr>
                                        <p:cTn id="132" dur="1" fill="hold">
                                          <p:stCondLst>
                                            <p:cond delay="0"/>
                                          </p:stCondLst>
                                        </p:cTn>
                                        <p:tgtEl>
                                          <p:spTgt spid="49"/>
                                        </p:tgtEl>
                                        <p:attrNameLst>
                                          <p:attrName>style.visibility</p:attrName>
                                        </p:attrNameLst>
                                      </p:cBhvr>
                                      <p:to>
                                        <p:strVal val="visible"/>
                                      </p:to>
                                    </p:set>
                                    <p:animEffect transition="in" filter="box(in)">
                                      <p:cBhvr>
                                        <p:cTn id="133" dur="500"/>
                                        <p:tgtEl>
                                          <p:spTgt spid="49"/>
                                        </p:tgtEl>
                                      </p:cBhvr>
                                    </p:animEffect>
                                  </p:childTnLst>
                                </p:cTn>
                              </p:par>
                            </p:childTnLst>
                          </p:cTn>
                        </p:par>
                      </p:childTnLst>
                    </p:cTn>
                  </p:par>
                  <p:par>
                    <p:cTn id="134" fill="hold">
                      <p:stCondLst>
                        <p:cond delay="indefinite"/>
                      </p:stCondLst>
                      <p:childTnLst>
                        <p:par>
                          <p:cTn id="135" fill="hold">
                            <p:stCondLst>
                              <p:cond delay="0"/>
                            </p:stCondLst>
                            <p:childTnLst>
                              <p:par>
                                <p:cTn id="136" presetID="4" presetClass="entr" presetSubtype="16" fill="hold" grpId="0" nodeType="clickEffect">
                                  <p:stCondLst>
                                    <p:cond delay="0"/>
                                  </p:stCondLst>
                                  <p:childTnLst>
                                    <p:set>
                                      <p:cBhvr>
                                        <p:cTn id="137" dur="1" fill="hold">
                                          <p:stCondLst>
                                            <p:cond delay="0"/>
                                          </p:stCondLst>
                                        </p:cTn>
                                        <p:tgtEl>
                                          <p:spTgt spid="43"/>
                                        </p:tgtEl>
                                        <p:attrNameLst>
                                          <p:attrName>style.visibility</p:attrName>
                                        </p:attrNameLst>
                                      </p:cBhvr>
                                      <p:to>
                                        <p:strVal val="visible"/>
                                      </p:to>
                                    </p:set>
                                    <p:animEffect transition="in" filter="box(in)">
                                      <p:cBhvr>
                                        <p:cTn id="13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2" grpId="0" animBg="1"/>
      <p:bldP spid="43" grpId="0" animBg="1"/>
      <p:bldP spid="47" grpId="0" animBg="1"/>
      <p:bldP spid="48" grpId="0" animBg="1"/>
      <p:bldP spid="49" grpId="0" animBg="1"/>
      <p:bldP spid="50" grpId="0" animBg="1"/>
      <p:bldP spid="20493" grpId="0"/>
      <p:bldP spid="20494" grpId="0"/>
      <p:bldP spid="53" grpId="0" animBg="1"/>
      <p:bldP spid="54" grpId="0" animBg="1"/>
      <p:bldP spid="56" grpId="0" animBg="1"/>
      <p:bldP spid="57" grpId="0" animBg="1"/>
      <p:bldP spid="62" grpId="0" animBg="1"/>
      <p:bldP spid="70" grpId="0" animBg="1"/>
      <p:bldP spid="71" grpId="0" animBg="1"/>
      <p:bldP spid="72" grpId="0" animBg="1"/>
      <p:bldP spid="74" grpId="0" animBg="1"/>
      <p:bldP spid="75" grpId="0" animBg="1"/>
      <p:bldP spid="77" grpId="0" animBg="1"/>
      <p:bldP spid="20509" grpId="0"/>
      <p:bldP spid="31" grpId="0" animBg="1"/>
      <p:bldP spid="33" grpId="0" animBg="1"/>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8" descr="Imagen3"/>
          <p:cNvPicPr>
            <a:picLocks noChangeAspect="1" noChangeArrowheads="1"/>
          </p:cNvPicPr>
          <p:nvPr/>
        </p:nvPicPr>
        <p:blipFill>
          <a:blip r:embed="rId2" cstate="print"/>
          <a:srcRect/>
          <a:stretch>
            <a:fillRect/>
          </a:stretch>
        </p:blipFill>
        <p:spPr bwMode="auto">
          <a:xfrm>
            <a:off x="200025" y="260350"/>
            <a:ext cx="9432925" cy="5832475"/>
          </a:xfrm>
          <a:prstGeom prst="rect">
            <a:avLst/>
          </a:prstGeom>
          <a:noFill/>
          <a:ln w="9525">
            <a:noFill/>
            <a:miter lim="800000"/>
            <a:headEnd/>
            <a:tailEnd/>
          </a:ln>
        </p:spPr>
      </p:pic>
      <p:sp>
        <p:nvSpPr>
          <p:cNvPr id="27653" name="AutoShape 2"/>
          <p:cNvSpPr>
            <a:spLocks noChangeArrowheads="1"/>
          </p:cNvSpPr>
          <p:nvPr/>
        </p:nvSpPr>
        <p:spPr bwMode="auto">
          <a:xfrm>
            <a:off x="3003550" y="1052513"/>
            <a:ext cx="4524375" cy="1366837"/>
          </a:xfrm>
          <a:prstGeom prst="roundRect">
            <a:avLst>
              <a:gd name="adj" fmla="val 16667"/>
            </a:avLst>
          </a:prstGeom>
          <a:solidFill>
            <a:srgbClr val="3399FF"/>
          </a:solidFill>
          <a:ln w="9525">
            <a:solidFill>
              <a:schemeClr val="tx1"/>
            </a:solidFill>
            <a:round/>
            <a:headEnd/>
            <a:tailEnd/>
          </a:ln>
        </p:spPr>
        <p:txBody>
          <a:bodyPr wrap="none" anchor="ctr"/>
          <a:lstStyle/>
          <a:p>
            <a:pPr algn="ctr"/>
            <a:r>
              <a:rPr lang="es-ES" sz="2000" b="1"/>
              <a:t>FASE 1</a:t>
            </a:r>
          </a:p>
          <a:p>
            <a:pPr algn="ctr"/>
            <a:endParaRPr lang="es-ES" sz="1000" b="1"/>
          </a:p>
          <a:p>
            <a:pPr algn="ctr"/>
            <a:r>
              <a:rPr lang="es-ES" sz="1600" b="1"/>
              <a:t>Módulo Comunicaciones</a:t>
            </a:r>
          </a:p>
          <a:p>
            <a:pPr algn="ctr"/>
            <a:r>
              <a:rPr lang="es-ES" sz="1600" b="1"/>
              <a:t> Oficiales Electrónicas</a:t>
            </a:r>
          </a:p>
        </p:txBody>
      </p:sp>
      <p:sp>
        <p:nvSpPr>
          <p:cNvPr id="27654" name="AutoShape 3"/>
          <p:cNvSpPr>
            <a:spLocks noChangeArrowheads="1"/>
          </p:cNvSpPr>
          <p:nvPr/>
        </p:nvSpPr>
        <p:spPr bwMode="auto">
          <a:xfrm>
            <a:off x="3003550" y="2781300"/>
            <a:ext cx="4524375" cy="1366838"/>
          </a:xfrm>
          <a:prstGeom prst="roundRect">
            <a:avLst>
              <a:gd name="adj" fmla="val 16667"/>
            </a:avLst>
          </a:prstGeom>
          <a:solidFill>
            <a:srgbClr val="3399FF"/>
          </a:solidFill>
          <a:ln w="9525">
            <a:solidFill>
              <a:schemeClr val="tx1"/>
            </a:solidFill>
            <a:round/>
            <a:headEnd/>
            <a:tailEnd/>
          </a:ln>
        </p:spPr>
        <p:txBody>
          <a:bodyPr wrap="none" anchor="ctr"/>
          <a:lstStyle/>
          <a:p>
            <a:pPr algn="ctr"/>
            <a:r>
              <a:rPr lang="es-ES" sz="2000" b="1"/>
              <a:t>FASE 2</a:t>
            </a:r>
          </a:p>
          <a:p>
            <a:pPr algn="ctr"/>
            <a:endParaRPr lang="es-ES" sz="1000" b="1"/>
          </a:p>
          <a:p>
            <a:pPr algn="ctr"/>
            <a:r>
              <a:rPr lang="es-ES" sz="1600" b="1"/>
              <a:t>Generador Electrónico</a:t>
            </a:r>
          </a:p>
          <a:p>
            <a:pPr algn="ctr"/>
            <a:r>
              <a:rPr lang="es-ES" sz="1600" b="1"/>
              <a:t> de Documentos Oficiales</a:t>
            </a:r>
          </a:p>
        </p:txBody>
      </p:sp>
      <p:sp>
        <p:nvSpPr>
          <p:cNvPr id="27655" name="AutoShape 4"/>
          <p:cNvSpPr>
            <a:spLocks noChangeArrowheads="1"/>
          </p:cNvSpPr>
          <p:nvPr/>
        </p:nvSpPr>
        <p:spPr bwMode="auto">
          <a:xfrm>
            <a:off x="3003550" y="4508500"/>
            <a:ext cx="4524375" cy="1366838"/>
          </a:xfrm>
          <a:prstGeom prst="roundRect">
            <a:avLst>
              <a:gd name="adj" fmla="val 16667"/>
            </a:avLst>
          </a:prstGeom>
          <a:solidFill>
            <a:srgbClr val="3399FF"/>
          </a:solidFill>
          <a:ln w="9525">
            <a:solidFill>
              <a:schemeClr val="tx1"/>
            </a:solidFill>
            <a:round/>
            <a:headEnd/>
            <a:tailEnd/>
          </a:ln>
        </p:spPr>
        <p:txBody>
          <a:bodyPr wrap="none" anchor="ctr"/>
          <a:lstStyle/>
          <a:p>
            <a:pPr algn="ctr"/>
            <a:r>
              <a:rPr lang="es-ES" sz="2000" b="1"/>
              <a:t>FASE 3</a:t>
            </a:r>
          </a:p>
          <a:p>
            <a:pPr algn="ctr"/>
            <a:endParaRPr lang="es-ES" sz="800" b="1"/>
          </a:p>
          <a:p>
            <a:pPr algn="ctr"/>
            <a:r>
              <a:rPr lang="es-ES" sz="1800" b="1"/>
              <a:t>Expediente Electrónico</a:t>
            </a:r>
          </a:p>
          <a:p>
            <a:pPr algn="ctr"/>
            <a:r>
              <a:rPr lang="es-ES" sz="1800" b="1"/>
              <a:t>Registros / Legajos</a:t>
            </a:r>
          </a:p>
        </p:txBody>
      </p:sp>
      <p:sp>
        <p:nvSpPr>
          <p:cNvPr id="27656" name="AutoShape 5"/>
          <p:cNvSpPr>
            <a:spLocks noChangeArrowheads="1"/>
          </p:cNvSpPr>
          <p:nvPr/>
        </p:nvSpPr>
        <p:spPr bwMode="auto">
          <a:xfrm>
            <a:off x="4953000" y="2420938"/>
            <a:ext cx="527050" cy="360362"/>
          </a:xfrm>
          <a:prstGeom prst="downArrow">
            <a:avLst>
              <a:gd name="adj1" fmla="val 50000"/>
              <a:gd name="adj2" fmla="val 25000"/>
            </a:avLst>
          </a:prstGeom>
          <a:solidFill>
            <a:schemeClr val="bg2"/>
          </a:solidFill>
          <a:ln w="9525">
            <a:solidFill>
              <a:schemeClr val="tx1"/>
            </a:solidFill>
            <a:miter lim="800000"/>
            <a:headEnd/>
            <a:tailEnd/>
          </a:ln>
        </p:spPr>
        <p:txBody>
          <a:bodyPr wrap="none" anchor="ctr"/>
          <a:lstStyle/>
          <a:p>
            <a:pPr algn="ctr"/>
            <a:endParaRPr lang="es-AR">
              <a:solidFill>
                <a:schemeClr val="bg2"/>
              </a:solidFill>
            </a:endParaRPr>
          </a:p>
        </p:txBody>
      </p:sp>
      <p:sp>
        <p:nvSpPr>
          <p:cNvPr id="27657" name="AutoShape 6"/>
          <p:cNvSpPr>
            <a:spLocks noChangeArrowheads="1"/>
          </p:cNvSpPr>
          <p:nvPr/>
        </p:nvSpPr>
        <p:spPr bwMode="auto">
          <a:xfrm>
            <a:off x="5030788" y="4149725"/>
            <a:ext cx="525462" cy="360363"/>
          </a:xfrm>
          <a:prstGeom prst="downArrow">
            <a:avLst>
              <a:gd name="adj1" fmla="val 50000"/>
              <a:gd name="adj2" fmla="val 25000"/>
            </a:avLst>
          </a:prstGeom>
          <a:solidFill>
            <a:schemeClr val="bg2"/>
          </a:solidFill>
          <a:ln w="9525">
            <a:solidFill>
              <a:schemeClr val="tx1"/>
            </a:solidFill>
            <a:miter lim="800000"/>
            <a:headEnd/>
            <a:tailEnd/>
          </a:ln>
        </p:spPr>
        <p:txBody>
          <a:bodyPr wrap="none" anchor="ctr"/>
          <a:lstStyle/>
          <a:p>
            <a:pPr algn="ctr"/>
            <a:endParaRPr lang="es-AR">
              <a:solidFill>
                <a:schemeClr val="bg2"/>
              </a:solidFill>
            </a:endParaRPr>
          </a:p>
        </p:txBody>
      </p:sp>
      <p:sp>
        <p:nvSpPr>
          <p:cNvPr id="10" name="83 CuadroTexto"/>
          <p:cNvSpPr txBox="1">
            <a:spLocks noChangeArrowheads="1"/>
          </p:cNvSpPr>
          <p:nvPr/>
        </p:nvSpPr>
        <p:spPr bwMode="auto">
          <a:xfrm>
            <a:off x="3657600" y="333375"/>
            <a:ext cx="3525838" cy="646113"/>
          </a:xfrm>
          <a:prstGeom prst="rect">
            <a:avLst/>
          </a:prstGeom>
          <a:noFill/>
          <a:ln w="9525">
            <a:noFill/>
            <a:miter lim="800000"/>
            <a:headEnd/>
            <a:tailEnd/>
          </a:ln>
        </p:spPr>
        <p:txBody>
          <a:bodyPr wrap="none">
            <a:spAutoFit/>
          </a:bodyPr>
          <a:lstStyle/>
          <a:p>
            <a:r>
              <a:rPr lang="es-AR">
                <a:solidFill>
                  <a:srgbClr val="C00000"/>
                </a:solidFill>
              </a:rPr>
              <a:t> </a:t>
            </a:r>
            <a:r>
              <a:rPr lang="es-AR" sz="3600">
                <a:solidFill>
                  <a:srgbClr val="C00000"/>
                </a:solidFill>
              </a:rPr>
              <a:t>Implementación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7653"/>
                                        </p:tgtEl>
                                        <p:attrNameLst>
                                          <p:attrName>style.visibility</p:attrName>
                                        </p:attrNameLst>
                                      </p:cBhvr>
                                      <p:to>
                                        <p:strVal val="visible"/>
                                      </p:to>
                                    </p:set>
                                    <p:anim calcmode="lin" valueType="num">
                                      <p:cBhvr additive="base">
                                        <p:cTn id="13" dur="500" fill="hold"/>
                                        <p:tgtEl>
                                          <p:spTgt spid="27653"/>
                                        </p:tgtEl>
                                        <p:attrNameLst>
                                          <p:attrName>ppt_x</p:attrName>
                                        </p:attrNameLst>
                                      </p:cBhvr>
                                      <p:tavLst>
                                        <p:tav tm="0">
                                          <p:val>
                                            <p:strVal val="#ppt_x"/>
                                          </p:val>
                                        </p:tav>
                                        <p:tav tm="100000">
                                          <p:val>
                                            <p:strVal val="#ppt_x"/>
                                          </p:val>
                                        </p:tav>
                                      </p:tavLst>
                                    </p:anim>
                                    <p:anim calcmode="lin" valueType="num">
                                      <p:cBhvr additive="base">
                                        <p:cTn id="14" dur="500" fill="hold"/>
                                        <p:tgtEl>
                                          <p:spTgt spid="2765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7656"/>
                                        </p:tgtEl>
                                        <p:attrNameLst>
                                          <p:attrName>style.visibility</p:attrName>
                                        </p:attrNameLst>
                                      </p:cBhvr>
                                      <p:to>
                                        <p:strVal val="visible"/>
                                      </p:to>
                                    </p:set>
                                    <p:anim calcmode="lin" valueType="num">
                                      <p:cBhvr additive="base">
                                        <p:cTn id="19" dur="500" fill="hold"/>
                                        <p:tgtEl>
                                          <p:spTgt spid="27656"/>
                                        </p:tgtEl>
                                        <p:attrNameLst>
                                          <p:attrName>ppt_x</p:attrName>
                                        </p:attrNameLst>
                                      </p:cBhvr>
                                      <p:tavLst>
                                        <p:tav tm="0">
                                          <p:val>
                                            <p:strVal val="#ppt_x"/>
                                          </p:val>
                                        </p:tav>
                                        <p:tav tm="100000">
                                          <p:val>
                                            <p:strVal val="#ppt_x"/>
                                          </p:val>
                                        </p:tav>
                                      </p:tavLst>
                                    </p:anim>
                                    <p:anim calcmode="lin" valueType="num">
                                      <p:cBhvr additive="base">
                                        <p:cTn id="20" dur="500" fill="hold"/>
                                        <p:tgtEl>
                                          <p:spTgt spid="27656"/>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27654"/>
                                        </p:tgtEl>
                                        <p:attrNameLst>
                                          <p:attrName>style.visibility</p:attrName>
                                        </p:attrNameLst>
                                      </p:cBhvr>
                                      <p:to>
                                        <p:strVal val="visible"/>
                                      </p:to>
                                    </p:set>
                                    <p:anim calcmode="lin" valueType="num">
                                      <p:cBhvr additive="base">
                                        <p:cTn id="23" dur="500" fill="hold"/>
                                        <p:tgtEl>
                                          <p:spTgt spid="27654"/>
                                        </p:tgtEl>
                                        <p:attrNameLst>
                                          <p:attrName>ppt_x</p:attrName>
                                        </p:attrNameLst>
                                      </p:cBhvr>
                                      <p:tavLst>
                                        <p:tav tm="0">
                                          <p:val>
                                            <p:strVal val="#ppt_x"/>
                                          </p:val>
                                        </p:tav>
                                        <p:tav tm="100000">
                                          <p:val>
                                            <p:strVal val="#ppt_x"/>
                                          </p:val>
                                        </p:tav>
                                      </p:tavLst>
                                    </p:anim>
                                    <p:anim calcmode="lin" valueType="num">
                                      <p:cBhvr additive="base">
                                        <p:cTn id="24" dur="500" fill="hold"/>
                                        <p:tgtEl>
                                          <p:spTgt spid="27654"/>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27657"/>
                                        </p:tgtEl>
                                        <p:attrNameLst>
                                          <p:attrName>style.visibility</p:attrName>
                                        </p:attrNameLst>
                                      </p:cBhvr>
                                      <p:to>
                                        <p:strVal val="visible"/>
                                      </p:to>
                                    </p:set>
                                    <p:anim calcmode="lin" valueType="num">
                                      <p:cBhvr additive="base">
                                        <p:cTn id="29" dur="500" fill="hold"/>
                                        <p:tgtEl>
                                          <p:spTgt spid="27657"/>
                                        </p:tgtEl>
                                        <p:attrNameLst>
                                          <p:attrName>ppt_x</p:attrName>
                                        </p:attrNameLst>
                                      </p:cBhvr>
                                      <p:tavLst>
                                        <p:tav tm="0">
                                          <p:val>
                                            <p:strVal val="#ppt_x"/>
                                          </p:val>
                                        </p:tav>
                                        <p:tav tm="100000">
                                          <p:val>
                                            <p:strVal val="#ppt_x"/>
                                          </p:val>
                                        </p:tav>
                                      </p:tavLst>
                                    </p:anim>
                                    <p:anim calcmode="lin" valueType="num">
                                      <p:cBhvr additive="base">
                                        <p:cTn id="30" dur="500" fill="hold"/>
                                        <p:tgtEl>
                                          <p:spTgt spid="27657"/>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27655"/>
                                        </p:tgtEl>
                                        <p:attrNameLst>
                                          <p:attrName>style.visibility</p:attrName>
                                        </p:attrNameLst>
                                      </p:cBhvr>
                                      <p:to>
                                        <p:strVal val="visible"/>
                                      </p:to>
                                    </p:set>
                                    <p:anim calcmode="lin" valueType="num">
                                      <p:cBhvr additive="base">
                                        <p:cTn id="33" dur="500" fill="hold"/>
                                        <p:tgtEl>
                                          <p:spTgt spid="27655"/>
                                        </p:tgtEl>
                                        <p:attrNameLst>
                                          <p:attrName>ppt_x</p:attrName>
                                        </p:attrNameLst>
                                      </p:cBhvr>
                                      <p:tavLst>
                                        <p:tav tm="0">
                                          <p:val>
                                            <p:strVal val="#ppt_x"/>
                                          </p:val>
                                        </p:tav>
                                        <p:tav tm="100000">
                                          <p:val>
                                            <p:strVal val="#ppt_x"/>
                                          </p:val>
                                        </p:tav>
                                      </p:tavLst>
                                    </p:anim>
                                    <p:anim calcmode="lin" valueType="num">
                                      <p:cBhvr additive="base">
                                        <p:cTn id="34" dur="500" fill="hold"/>
                                        <p:tgtEl>
                                          <p:spTgt spid="2765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P spid="27654" grpId="0" animBg="1"/>
      <p:bldP spid="27655" grpId="0" animBg="1"/>
      <p:bldP spid="27656" grpId="0" animBg="1"/>
      <p:bldP spid="27657"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p:cNvSpPr>
          <p:nvPr/>
        </p:nvSpPr>
        <p:spPr bwMode="auto">
          <a:xfrm>
            <a:off x="741363" y="449263"/>
            <a:ext cx="8932862" cy="6408737"/>
          </a:xfrm>
          <a:prstGeom prst="rect">
            <a:avLst/>
          </a:prstGeom>
          <a:noFill/>
          <a:ln w="12700">
            <a:noFill/>
            <a:miter lim="800000"/>
            <a:headEnd/>
            <a:tailEnd/>
          </a:ln>
        </p:spPr>
        <p:txBody>
          <a:bodyPr lIns="0" tIns="0" rIns="40639" bIns="0"/>
          <a:lstStyle/>
          <a:p>
            <a:pPr algn="just">
              <a:lnSpc>
                <a:spcPct val="50000"/>
              </a:lnSpc>
            </a:pPr>
            <a:endParaRPr lang="es-ES_tradnl" sz="1000" b="1">
              <a:solidFill>
                <a:srgbClr val="800000"/>
              </a:solidFill>
              <a:sym typeface="Helvetica" pitchFamily="34" charset="0"/>
            </a:endParaRPr>
          </a:p>
          <a:p>
            <a:pPr algn="just"/>
            <a:endParaRPr lang="en-US" sz="800">
              <a:solidFill>
                <a:srgbClr val="000000"/>
              </a:solidFill>
              <a:sym typeface="Helvetica" pitchFamily="34" charset="0"/>
            </a:endParaRPr>
          </a:p>
          <a:p>
            <a:pPr algn="just"/>
            <a:endParaRPr lang="en-US" sz="2000" b="1">
              <a:solidFill>
                <a:srgbClr val="000000"/>
              </a:solidFill>
              <a:sym typeface="Helvetica" pitchFamily="34" charset="0"/>
            </a:endParaRPr>
          </a:p>
        </p:txBody>
      </p:sp>
      <p:sp>
        <p:nvSpPr>
          <p:cNvPr id="32774" name="Rectangle 13"/>
          <p:cNvSpPr>
            <a:spLocks noChangeArrowheads="1"/>
          </p:cNvSpPr>
          <p:nvPr/>
        </p:nvSpPr>
        <p:spPr bwMode="auto">
          <a:xfrm>
            <a:off x="344488" y="889000"/>
            <a:ext cx="9288462" cy="4892675"/>
          </a:xfrm>
          <a:prstGeom prst="rect">
            <a:avLst/>
          </a:prstGeom>
          <a:noFill/>
          <a:ln w="9525">
            <a:noFill/>
            <a:miter lim="800000"/>
            <a:headEnd/>
            <a:tailEnd/>
          </a:ln>
        </p:spPr>
        <p:txBody>
          <a:bodyPr anchor="ctr">
            <a:spAutoFit/>
          </a:bodyPr>
          <a:lstStyle/>
          <a:p>
            <a:pPr marL="342900" indent="-342900" algn="just">
              <a:buFont typeface="Arial" charset="0"/>
              <a:buAutoNum type="alphaLcParenR"/>
            </a:pPr>
            <a:r>
              <a:rPr lang="es-ES" dirty="0"/>
              <a:t>Se han migrado a EE más de 65% de los trámites del Gobierno. Con más de 5.000.000 de documentos oficiales. Para fin de año el 100% de los trámites estará en formato digital. </a:t>
            </a:r>
          </a:p>
          <a:p>
            <a:pPr marL="342900" indent="-342900" algn="just">
              <a:buFont typeface="Arial" charset="0"/>
              <a:buAutoNum type="alphaLcParenR"/>
            </a:pPr>
            <a:endParaRPr lang="es-ES" sz="800" dirty="0"/>
          </a:p>
          <a:p>
            <a:pPr marL="342900" indent="-342900" algn="just">
              <a:buFont typeface="Arial" charset="0"/>
              <a:buAutoNum type="alphaLcParenR"/>
            </a:pPr>
            <a:r>
              <a:rPr lang="es-ES" dirty="0"/>
              <a:t>Se han creado distintos sistemas sobre la plataforma, destacándose, </a:t>
            </a:r>
            <a:r>
              <a:rPr lang="es-ES" dirty="0" err="1"/>
              <a:t>LOyS</a:t>
            </a:r>
            <a:r>
              <a:rPr lang="es-ES" dirty="0"/>
              <a:t>, AFGJ, ARCH, RIB, PSOC, RCD, LUE, demostrando así </a:t>
            </a:r>
            <a:r>
              <a:rPr lang="es-ES" dirty="0" smtClean="0"/>
              <a:t>su flexibilidad.</a:t>
            </a:r>
            <a:endParaRPr lang="es-ES" dirty="0"/>
          </a:p>
          <a:p>
            <a:pPr marL="342900" indent="-342900" algn="just">
              <a:buFont typeface="Arial" charset="0"/>
              <a:buAutoNum type="alphaLcParenR"/>
            </a:pPr>
            <a:endParaRPr lang="es-ES" sz="800" dirty="0"/>
          </a:p>
          <a:p>
            <a:pPr marL="342900" indent="-342900" algn="just">
              <a:buFont typeface="Arial" charset="0"/>
              <a:buAutoNum type="alphaLcParenR"/>
            </a:pPr>
            <a:r>
              <a:rPr lang="es-ES" dirty="0"/>
              <a:t>Permitió un Escritorio Único y aplicaciones de firma electrónica a distancia y por lotes.</a:t>
            </a:r>
          </a:p>
          <a:p>
            <a:pPr marL="342900" indent="-342900" algn="just">
              <a:buFont typeface="Arial" charset="0"/>
              <a:buAutoNum type="alphaLcParenR"/>
            </a:pPr>
            <a:r>
              <a:rPr lang="es-ES" dirty="0"/>
              <a:t>Se está creando un sistema de Registro Multipropósito para abordar la problemática de más de 80 Registros.</a:t>
            </a:r>
          </a:p>
          <a:p>
            <a:pPr marL="342900" indent="-342900" algn="just">
              <a:buFont typeface="Arial" charset="0"/>
              <a:buAutoNum type="alphaLcParenR"/>
            </a:pPr>
            <a:r>
              <a:rPr lang="es-ES" dirty="0"/>
              <a:t>Todos los documentos son creados y firmados digitalmente, para todos los niveles de funcionarios, incluyendo los ministros.</a:t>
            </a:r>
          </a:p>
          <a:p>
            <a:pPr marL="342900" indent="-342900" algn="just">
              <a:buFont typeface="Arial" charset="0"/>
              <a:buAutoNum type="alphaLcParenR"/>
            </a:pPr>
            <a:endParaRPr lang="es-ES" sz="800" dirty="0"/>
          </a:p>
        </p:txBody>
      </p:sp>
      <p:sp>
        <p:nvSpPr>
          <p:cNvPr id="19460" name="6 CuadroTexto"/>
          <p:cNvSpPr txBox="1">
            <a:spLocks noChangeArrowheads="1"/>
          </p:cNvSpPr>
          <p:nvPr/>
        </p:nvSpPr>
        <p:spPr bwMode="auto">
          <a:xfrm>
            <a:off x="704850" y="404813"/>
            <a:ext cx="1843088" cy="461962"/>
          </a:xfrm>
          <a:prstGeom prst="rect">
            <a:avLst/>
          </a:prstGeom>
          <a:noFill/>
          <a:ln w="9525">
            <a:noFill/>
            <a:miter lim="800000"/>
            <a:headEnd/>
            <a:tailEnd/>
          </a:ln>
        </p:spPr>
        <p:txBody>
          <a:bodyPr wrap="none">
            <a:spAutoFit/>
          </a:bodyPr>
          <a:lstStyle/>
          <a:p>
            <a:r>
              <a:rPr lang="es-AR" b="1" i="1"/>
              <a:t>Resultados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774">
                                            <p:txEl>
                                              <p:pRg st="0" end="0"/>
                                            </p:txEl>
                                          </p:spTgt>
                                        </p:tgtEl>
                                        <p:attrNameLst>
                                          <p:attrName>style.visibility</p:attrName>
                                        </p:attrNameLst>
                                      </p:cBhvr>
                                      <p:to>
                                        <p:strVal val="visible"/>
                                      </p:to>
                                    </p:set>
                                    <p:anim calcmode="lin" valueType="num">
                                      <p:cBhvr additive="base">
                                        <p:cTn id="7" dur="500" fill="hold"/>
                                        <p:tgtEl>
                                          <p:spTgt spid="327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2774">
                                            <p:txEl>
                                              <p:pRg st="2" end="2"/>
                                            </p:txEl>
                                          </p:spTgt>
                                        </p:tgtEl>
                                        <p:attrNameLst>
                                          <p:attrName>style.visibility</p:attrName>
                                        </p:attrNameLst>
                                      </p:cBhvr>
                                      <p:to>
                                        <p:strVal val="visible"/>
                                      </p:to>
                                    </p:set>
                                    <p:anim calcmode="lin" valueType="num">
                                      <p:cBhvr additive="base">
                                        <p:cTn id="13" dur="500" fill="hold"/>
                                        <p:tgtEl>
                                          <p:spTgt spid="3277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2774">
                                            <p:txEl>
                                              <p:pRg st="4" end="4"/>
                                            </p:txEl>
                                          </p:spTgt>
                                        </p:tgtEl>
                                        <p:attrNameLst>
                                          <p:attrName>style.visibility</p:attrName>
                                        </p:attrNameLst>
                                      </p:cBhvr>
                                      <p:to>
                                        <p:strVal val="visible"/>
                                      </p:to>
                                    </p:set>
                                    <p:anim calcmode="lin" valueType="num">
                                      <p:cBhvr additive="base">
                                        <p:cTn id="19" dur="500" fill="hold"/>
                                        <p:tgtEl>
                                          <p:spTgt spid="3277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2774">
                                            <p:txEl>
                                              <p:pRg st="5" end="5"/>
                                            </p:txEl>
                                          </p:spTgt>
                                        </p:tgtEl>
                                        <p:attrNameLst>
                                          <p:attrName>style.visibility</p:attrName>
                                        </p:attrNameLst>
                                      </p:cBhvr>
                                      <p:to>
                                        <p:strVal val="visible"/>
                                      </p:to>
                                    </p:set>
                                    <p:anim calcmode="lin" valueType="num">
                                      <p:cBhvr additive="base">
                                        <p:cTn id="25" dur="500" fill="hold"/>
                                        <p:tgtEl>
                                          <p:spTgt spid="32774">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2774">
                                            <p:txEl>
                                              <p:pRg st="6" end="6"/>
                                            </p:txEl>
                                          </p:spTgt>
                                        </p:tgtEl>
                                        <p:attrNameLst>
                                          <p:attrName>style.visibility</p:attrName>
                                        </p:attrNameLst>
                                      </p:cBhvr>
                                      <p:to>
                                        <p:strVal val="visible"/>
                                      </p:to>
                                    </p:set>
                                    <p:anim calcmode="lin" valueType="num">
                                      <p:cBhvr additive="base">
                                        <p:cTn id="31" dur="500" fill="hold"/>
                                        <p:tgtEl>
                                          <p:spTgt spid="3277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p:cNvSpPr>
          <p:nvPr/>
        </p:nvSpPr>
        <p:spPr bwMode="auto">
          <a:xfrm>
            <a:off x="741363" y="449263"/>
            <a:ext cx="8932862" cy="6408737"/>
          </a:xfrm>
          <a:prstGeom prst="rect">
            <a:avLst/>
          </a:prstGeom>
          <a:noFill/>
          <a:ln w="12700">
            <a:noFill/>
            <a:miter lim="800000"/>
            <a:headEnd/>
            <a:tailEnd/>
          </a:ln>
        </p:spPr>
        <p:txBody>
          <a:bodyPr lIns="0" tIns="0" rIns="40639" bIns="0"/>
          <a:lstStyle/>
          <a:p>
            <a:pPr algn="just">
              <a:lnSpc>
                <a:spcPct val="50000"/>
              </a:lnSpc>
            </a:pPr>
            <a:endParaRPr lang="es-ES_tradnl" sz="1000" b="1">
              <a:solidFill>
                <a:srgbClr val="800000"/>
              </a:solidFill>
              <a:sym typeface="Helvetica" pitchFamily="34" charset="0"/>
            </a:endParaRPr>
          </a:p>
          <a:p>
            <a:pPr algn="just"/>
            <a:endParaRPr lang="en-US" sz="800">
              <a:solidFill>
                <a:srgbClr val="000000"/>
              </a:solidFill>
              <a:sym typeface="Helvetica" pitchFamily="34" charset="0"/>
            </a:endParaRPr>
          </a:p>
          <a:p>
            <a:pPr algn="just"/>
            <a:endParaRPr lang="en-US" sz="2000" b="1">
              <a:solidFill>
                <a:srgbClr val="000000"/>
              </a:solidFill>
              <a:sym typeface="Helvetica" pitchFamily="34" charset="0"/>
            </a:endParaRPr>
          </a:p>
        </p:txBody>
      </p:sp>
      <p:sp>
        <p:nvSpPr>
          <p:cNvPr id="32774" name="Rectangle 13"/>
          <p:cNvSpPr>
            <a:spLocks noChangeArrowheads="1"/>
          </p:cNvSpPr>
          <p:nvPr/>
        </p:nvSpPr>
        <p:spPr bwMode="auto">
          <a:xfrm>
            <a:off x="415925" y="765175"/>
            <a:ext cx="9037638" cy="5262563"/>
          </a:xfrm>
          <a:prstGeom prst="rect">
            <a:avLst/>
          </a:prstGeom>
          <a:noFill/>
          <a:ln w="9525">
            <a:noFill/>
            <a:miter lim="800000"/>
            <a:headEnd/>
            <a:tailEnd/>
          </a:ln>
        </p:spPr>
        <p:txBody>
          <a:bodyPr anchor="ctr">
            <a:spAutoFit/>
          </a:bodyPr>
          <a:lstStyle/>
          <a:p>
            <a:pPr marL="342900" indent="-342900" algn="just">
              <a:buFont typeface="Arial" charset="0"/>
              <a:buAutoNum type="alphaLcParenR"/>
            </a:pPr>
            <a:r>
              <a:rPr lang="es-ES"/>
              <a:t>Las Administraciones Públicas son las organizaciones que mayor cantidad de información documentada deben gestionar.</a:t>
            </a:r>
          </a:p>
          <a:p>
            <a:pPr marL="342900" indent="-342900" algn="just">
              <a:buFont typeface="Arial" charset="0"/>
              <a:buAutoNum type="alphaLcParenR"/>
            </a:pPr>
            <a:endParaRPr lang="es-ES" sz="800"/>
          </a:p>
          <a:p>
            <a:pPr marL="342900" indent="-342900" algn="just">
              <a:buFont typeface="Arial" charset="0"/>
              <a:buAutoNum type="alphaLcParenR"/>
            </a:pPr>
            <a:r>
              <a:rPr lang="es-ES"/>
              <a:t>El reemplazo de la gestión de la documentación en formato papel por el formato digital es una necesidad y una realidad que está funcionando en muchos países.</a:t>
            </a:r>
          </a:p>
          <a:p>
            <a:pPr marL="342900" indent="-342900" algn="just">
              <a:buFont typeface="Arial" charset="0"/>
              <a:buAutoNum type="alphaLcParenR"/>
            </a:pPr>
            <a:endParaRPr lang="es-ES" sz="800"/>
          </a:p>
          <a:p>
            <a:pPr marL="342900" indent="-342900" algn="just">
              <a:buFont typeface="Arial" charset="0"/>
              <a:buAutoNum type="alphaLcParenR"/>
            </a:pPr>
            <a:r>
              <a:rPr lang="es-ES"/>
              <a:t>El abordaje que ha demostrado tener resultados inmediatos y sustentables es el de reemplazar el documento papel por el documento electrónico o digital y en consecuencia su contenedor, expediente papel por expediente electrónico.</a:t>
            </a:r>
          </a:p>
          <a:p>
            <a:pPr marL="342900" indent="-342900" algn="just">
              <a:buFont typeface="Arial" charset="0"/>
              <a:buAutoNum type="alphaLcParenR"/>
            </a:pPr>
            <a:endParaRPr lang="es-ES" sz="800"/>
          </a:p>
          <a:p>
            <a:pPr marL="342900" indent="-342900" algn="just">
              <a:buFont typeface="Arial" charset="0"/>
              <a:buAutoNum type="alphaLcParenR"/>
            </a:pPr>
            <a:r>
              <a:rPr lang="es-ES"/>
              <a:t>El cambio de este paradigma requiere un conocimiento técnico que abarca cuestiones legales, funcionales, tecnológicas y de implementación, que definan la estrategia y el avance de cada una de las etapas.</a:t>
            </a:r>
          </a:p>
        </p:txBody>
      </p:sp>
      <p:sp>
        <p:nvSpPr>
          <p:cNvPr id="20484" name="6 CuadroTexto"/>
          <p:cNvSpPr txBox="1">
            <a:spLocks noChangeArrowheads="1"/>
          </p:cNvSpPr>
          <p:nvPr/>
        </p:nvSpPr>
        <p:spPr bwMode="auto">
          <a:xfrm>
            <a:off x="704850" y="404813"/>
            <a:ext cx="2200275" cy="461962"/>
          </a:xfrm>
          <a:prstGeom prst="rect">
            <a:avLst/>
          </a:prstGeom>
          <a:noFill/>
          <a:ln w="9525">
            <a:noFill/>
            <a:miter lim="800000"/>
            <a:headEnd/>
            <a:tailEnd/>
          </a:ln>
        </p:spPr>
        <p:txBody>
          <a:bodyPr wrap="none">
            <a:spAutoFit/>
          </a:bodyPr>
          <a:lstStyle/>
          <a:p>
            <a:r>
              <a:rPr lang="es-AR" b="1" i="1"/>
              <a:t>Conclusiones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774">
                                            <p:txEl>
                                              <p:pRg st="0" end="0"/>
                                            </p:txEl>
                                          </p:spTgt>
                                        </p:tgtEl>
                                        <p:attrNameLst>
                                          <p:attrName>style.visibility</p:attrName>
                                        </p:attrNameLst>
                                      </p:cBhvr>
                                      <p:to>
                                        <p:strVal val="visible"/>
                                      </p:to>
                                    </p:set>
                                    <p:anim calcmode="lin" valueType="num">
                                      <p:cBhvr additive="base">
                                        <p:cTn id="7" dur="500" fill="hold"/>
                                        <p:tgtEl>
                                          <p:spTgt spid="327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2774">
                                            <p:txEl>
                                              <p:pRg st="2" end="2"/>
                                            </p:txEl>
                                          </p:spTgt>
                                        </p:tgtEl>
                                        <p:attrNameLst>
                                          <p:attrName>style.visibility</p:attrName>
                                        </p:attrNameLst>
                                      </p:cBhvr>
                                      <p:to>
                                        <p:strVal val="visible"/>
                                      </p:to>
                                    </p:set>
                                    <p:anim calcmode="lin" valueType="num">
                                      <p:cBhvr additive="base">
                                        <p:cTn id="13" dur="500" fill="hold"/>
                                        <p:tgtEl>
                                          <p:spTgt spid="3277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2774">
                                            <p:txEl>
                                              <p:pRg st="4" end="4"/>
                                            </p:txEl>
                                          </p:spTgt>
                                        </p:tgtEl>
                                        <p:attrNameLst>
                                          <p:attrName>style.visibility</p:attrName>
                                        </p:attrNameLst>
                                      </p:cBhvr>
                                      <p:to>
                                        <p:strVal val="visible"/>
                                      </p:to>
                                    </p:set>
                                    <p:anim calcmode="lin" valueType="num">
                                      <p:cBhvr additive="base">
                                        <p:cTn id="19" dur="500" fill="hold"/>
                                        <p:tgtEl>
                                          <p:spTgt spid="3277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2774">
                                            <p:txEl>
                                              <p:pRg st="6" end="6"/>
                                            </p:txEl>
                                          </p:spTgt>
                                        </p:tgtEl>
                                        <p:attrNameLst>
                                          <p:attrName>style.visibility</p:attrName>
                                        </p:attrNameLst>
                                      </p:cBhvr>
                                      <p:to>
                                        <p:strVal val="visible"/>
                                      </p:to>
                                    </p:set>
                                    <p:anim calcmode="lin" valueType="num">
                                      <p:cBhvr additive="base">
                                        <p:cTn id="25" dur="500" fill="hold"/>
                                        <p:tgtEl>
                                          <p:spTgt spid="32774">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p:cNvSpPr>
          <p:nvPr/>
        </p:nvSpPr>
        <p:spPr bwMode="auto">
          <a:xfrm>
            <a:off x="741363" y="449263"/>
            <a:ext cx="8932862" cy="6408737"/>
          </a:xfrm>
          <a:prstGeom prst="rect">
            <a:avLst/>
          </a:prstGeom>
          <a:noFill/>
          <a:ln w="12700">
            <a:noFill/>
            <a:miter lim="800000"/>
            <a:headEnd/>
            <a:tailEnd/>
          </a:ln>
        </p:spPr>
        <p:txBody>
          <a:bodyPr lIns="0" tIns="0" rIns="40639" bIns="0"/>
          <a:lstStyle/>
          <a:p>
            <a:pPr algn="just">
              <a:lnSpc>
                <a:spcPct val="50000"/>
              </a:lnSpc>
            </a:pPr>
            <a:endParaRPr lang="es-ES_tradnl" sz="1000" b="1">
              <a:solidFill>
                <a:srgbClr val="800000"/>
              </a:solidFill>
              <a:sym typeface="Helvetica" pitchFamily="34" charset="0"/>
            </a:endParaRPr>
          </a:p>
          <a:p>
            <a:pPr algn="just"/>
            <a:endParaRPr lang="en-US" sz="800">
              <a:solidFill>
                <a:srgbClr val="000000"/>
              </a:solidFill>
              <a:sym typeface="Helvetica" pitchFamily="34" charset="0"/>
            </a:endParaRPr>
          </a:p>
          <a:p>
            <a:pPr algn="just"/>
            <a:endParaRPr lang="en-US" sz="2000" b="1">
              <a:solidFill>
                <a:srgbClr val="000000"/>
              </a:solidFill>
              <a:sym typeface="Helvetica" pitchFamily="34" charset="0"/>
            </a:endParaRPr>
          </a:p>
        </p:txBody>
      </p:sp>
      <p:sp>
        <p:nvSpPr>
          <p:cNvPr id="32774" name="Rectangle 13"/>
          <p:cNvSpPr>
            <a:spLocks noChangeArrowheads="1"/>
          </p:cNvSpPr>
          <p:nvPr/>
        </p:nvSpPr>
        <p:spPr bwMode="auto">
          <a:xfrm>
            <a:off x="415925" y="682625"/>
            <a:ext cx="9037638" cy="3540125"/>
          </a:xfrm>
          <a:prstGeom prst="rect">
            <a:avLst/>
          </a:prstGeom>
          <a:noFill/>
          <a:ln w="9525">
            <a:noFill/>
            <a:miter lim="800000"/>
            <a:headEnd/>
            <a:tailEnd/>
          </a:ln>
        </p:spPr>
        <p:txBody>
          <a:bodyPr anchor="ctr">
            <a:spAutoFit/>
          </a:bodyPr>
          <a:lstStyle/>
          <a:p>
            <a:pPr marL="342900" indent="-342900" algn="just"/>
            <a:endParaRPr lang="es-ES" sz="800" dirty="0"/>
          </a:p>
          <a:p>
            <a:pPr marL="342900" indent="-342900" algn="just"/>
            <a:r>
              <a:rPr lang="es-ES" dirty="0"/>
              <a:t>e) El cambio debe ser simple y escalable. Debe permitir su inicio sin poner en crisis el funcionamiento actual. Para ello, hay centrarse en el documento y su contenedor (expediente electrónico), a partir de allí incorporar los procesos. Esta ha demostrado ser la alternativa que permite que la administración pública aproveche plenamente los beneficios de las nuevas tecnologías.</a:t>
            </a:r>
          </a:p>
          <a:p>
            <a:pPr marL="342900" indent="-342900" algn="just"/>
            <a:r>
              <a:rPr lang="es-ES" dirty="0"/>
              <a:t>f) </a:t>
            </a:r>
            <a:r>
              <a:rPr lang="es-ES" dirty="0" smtClean="0"/>
              <a:t>Es </a:t>
            </a:r>
            <a:r>
              <a:rPr lang="es-ES" dirty="0"/>
              <a:t>el sistema que “corre” por debajo de </a:t>
            </a:r>
            <a:r>
              <a:rPr lang="es-ES" dirty="0" smtClean="0"/>
              <a:t>todos </a:t>
            </a:r>
            <a:r>
              <a:rPr lang="es-ES" dirty="0"/>
              <a:t>los demás sistemas.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774">
                                            <p:txEl>
                                              <p:pRg st="1" end="1"/>
                                            </p:txEl>
                                          </p:spTgt>
                                        </p:tgtEl>
                                        <p:attrNameLst>
                                          <p:attrName>style.visibility</p:attrName>
                                        </p:attrNameLst>
                                      </p:cBhvr>
                                      <p:to>
                                        <p:strVal val="visible"/>
                                      </p:to>
                                    </p:set>
                                    <p:anim calcmode="lin" valueType="num">
                                      <p:cBhvr additive="base">
                                        <p:cTn id="7" dur="500" fill="hold"/>
                                        <p:tgtEl>
                                          <p:spTgt spid="3277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2774">
                                            <p:txEl>
                                              <p:pRg st="2" end="2"/>
                                            </p:txEl>
                                          </p:spTgt>
                                        </p:tgtEl>
                                        <p:attrNameLst>
                                          <p:attrName>style.visibility</p:attrName>
                                        </p:attrNameLst>
                                      </p:cBhvr>
                                      <p:to>
                                        <p:strVal val="visible"/>
                                      </p:to>
                                    </p:set>
                                    <p:anim calcmode="lin" valueType="num">
                                      <p:cBhvr additive="base">
                                        <p:cTn id="13" dur="500" fill="hold"/>
                                        <p:tgtEl>
                                          <p:spTgt spid="3277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
        <p:nvSpPr>
          <p:cNvPr id="2051" name="2 Subtítulo"/>
          <p:cNvSpPr>
            <a:spLocks noGrp="1"/>
          </p:cNvSpPr>
          <p:nvPr>
            <p:ph type="subTitle" idx="1"/>
          </p:nvPr>
        </p:nvSpPr>
        <p:spPr>
          <a:xfrm>
            <a:off x="415925" y="981075"/>
            <a:ext cx="9145588" cy="4968875"/>
          </a:xfrm>
        </p:spPr>
        <p:txBody>
          <a:bodyPr/>
          <a:lstStyle/>
          <a:p>
            <a:pPr algn="just"/>
            <a:r>
              <a:rPr lang="es-AR" sz="2400" b="1" i="1" dirty="0" smtClean="0"/>
              <a:t>Fundando las ciencias de la información</a:t>
            </a:r>
            <a:r>
              <a:rPr lang="es-AR" sz="2400" dirty="0" smtClean="0"/>
              <a:t> (Kevin </a:t>
            </a:r>
            <a:r>
              <a:rPr lang="es-AR" sz="2400" dirty="0" err="1" smtClean="0"/>
              <a:t>Maney</a:t>
            </a:r>
            <a:r>
              <a:rPr lang="es-AR" sz="2400" dirty="0" smtClean="0"/>
              <a:t>)</a:t>
            </a:r>
            <a:endParaRPr lang="es-AR" sz="2400" b="1" i="1" dirty="0" smtClean="0"/>
          </a:p>
          <a:p>
            <a:pPr algn="just"/>
            <a:r>
              <a:rPr lang="es-AR" sz="2400" dirty="0" smtClean="0"/>
              <a:t>Cuando se pueda </a:t>
            </a:r>
            <a:r>
              <a:rPr lang="es-AR" sz="2400" dirty="0" smtClean="0">
                <a:solidFill>
                  <a:srgbClr val="0070C0"/>
                </a:solidFill>
              </a:rPr>
              <a:t>acceder a todos los datos </a:t>
            </a:r>
            <a:r>
              <a:rPr lang="es-AR" sz="2400" dirty="0" smtClean="0"/>
              <a:t>que generan las personas, los objetos y la naturaleza y se los pueda captar, combinar y analizar, </a:t>
            </a:r>
            <a:r>
              <a:rPr lang="es-AR" sz="2400" dirty="0" smtClean="0">
                <a:solidFill>
                  <a:srgbClr val="0070C0"/>
                </a:solidFill>
              </a:rPr>
              <a:t>el mundo nos hablará en nuevos términos</a:t>
            </a:r>
            <a:r>
              <a:rPr lang="es-AR" sz="2400" dirty="0" smtClean="0"/>
              <a:t>. Entonces, el desafío consistirá en la </a:t>
            </a:r>
            <a:r>
              <a:rPr lang="es-AR" sz="2400" dirty="0" smtClean="0">
                <a:solidFill>
                  <a:srgbClr val="0070C0"/>
                </a:solidFill>
              </a:rPr>
              <a:t>capacidad de los líderes </a:t>
            </a:r>
            <a:r>
              <a:rPr lang="es-AR" sz="2400" dirty="0" smtClean="0"/>
              <a:t>de </a:t>
            </a:r>
            <a:r>
              <a:rPr lang="es-AR" sz="2400" dirty="0" smtClean="0">
                <a:solidFill>
                  <a:srgbClr val="0070C0"/>
                </a:solidFill>
              </a:rPr>
              <a:t>repensar el saber popular y las instituciones, corporaciones, ciudades y naciones existentes.</a:t>
            </a:r>
          </a:p>
          <a:p>
            <a:pPr algn="just"/>
            <a:r>
              <a:rPr lang="es-AR" sz="2400" dirty="0" smtClean="0">
                <a:solidFill>
                  <a:srgbClr val="0070C0"/>
                </a:solidFill>
              </a:rPr>
              <a:t>La tecnología libera los datos contenidos en el mundo que nos rodea. Si bien los datos siempre han estado allí </a:t>
            </a:r>
            <a:r>
              <a:rPr lang="es-AR" sz="2400" dirty="0" smtClean="0"/>
              <a:t>(en la producción de los cultivos, en el desplazamiento de los seres humanos, en los miles de millones de transacciones diarias, en los niveles cambiantes de un arroyo), </a:t>
            </a:r>
            <a:r>
              <a:rPr lang="es-AR" sz="2400" dirty="0" smtClean="0">
                <a:solidFill>
                  <a:srgbClr val="0070C0"/>
                </a:solidFill>
              </a:rPr>
              <a:t>es ahora cuando comenzamos a captarlos, descifrarlos y comprenderlos.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p:cNvSpPr>
          <p:nvPr/>
        </p:nvSpPr>
        <p:spPr bwMode="auto">
          <a:xfrm>
            <a:off x="741363" y="449263"/>
            <a:ext cx="8932862" cy="6408737"/>
          </a:xfrm>
          <a:prstGeom prst="rect">
            <a:avLst/>
          </a:prstGeom>
          <a:noFill/>
          <a:ln w="12700">
            <a:noFill/>
            <a:miter lim="800000"/>
            <a:headEnd/>
            <a:tailEnd/>
          </a:ln>
        </p:spPr>
        <p:txBody>
          <a:bodyPr lIns="0" tIns="0" rIns="40639" bIns="0"/>
          <a:lstStyle/>
          <a:p>
            <a:pPr algn="just">
              <a:lnSpc>
                <a:spcPct val="50000"/>
              </a:lnSpc>
            </a:pPr>
            <a:endParaRPr lang="es-ES_tradnl" sz="1000" b="1">
              <a:solidFill>
                <a:srgbClr val="800000"/>
              </a:solidFill>
              <a:sym typeface="Helvetica" pitchFamily="34" charset="0"/>
            </a:endParaRPr>
          </a:p>
          <a:p>
            <a:pPr algn="just"/>
            <a:endParaRPr lang="en-US" sz="800">
              <a:solidFill>
                <a:srgbClr val="000000"/>
              </a:solidFill>
              <a:sym typeface="Helvetica" pitchFamily="34" charset="0"/>
            </a:endParaRPr>
          </a:p>
          <a:p>
            <a:pPr algn="just"/>
            <a:endParaRPr lang="en-US" sz="2000" b="1">
              <a:solidFill>
                <a:srgbClr val="000000"/>
              </a:solidFill>
              <a:sym typeface="Helvetica" pitchFamily="34" charset="0"/>
            </a:endParaRPr>
          </a:p>
        </p:txBody>
      </p:sp>
      <p:sp>
        <p:nvSpPr>
          <p:cNvPr id="32774" name="Rectangle 13"/>
          <p:cNvSpPr>
            <a:spLocks noChangeArrowheads="1"/>
          </p:cNvSpPr>
          <p:nvPr/>
        </p:nvSpPr>
        <p:spPr bwMode="auto">
          <a:xfrm>
            <a:off x="344488" y="2276475"/>
            <a:ext cx="9037637" cy="1139825"/>
          </a:xfrm>
          <a:prstGeom prst="rect">
            <a:avLst/>
          </a:prstGeom>
          <a:noFill/>
          <a:ln w="9525">
            <a:noFill/>
            <a:miter lim="800000"/>
            <a:headEnd/>
            <a:tailEnd/>
          </a:ln>
        </p:spPr>
        <p:txBody>
          <a:bodyPr anchor="ctr">
            <a:spAutoFit/>
          </a:bodyPr>
          <a:lstStyle/>
          <a:p>
            <a:pPr marL="342900" indent="-342900" algn="just"/>
            <a:endParaRPr lang="es-ES" sz="800"/>
          </a:p>
          <a:p>
            <a:pPr marL="342900" indent="-342900" algn="ctr"/>
            <a:r>
              <a:rPr lang="es-ES" sz="6000"/>
              <a:t>Muchas Gracias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774">
                                            <p:txEl>
                                              <p:pRg st="1" end="1"/>
                                            </p:txEl>
                                          </p:spTgt>
                                        </p:tgtEl>
                                        <p:attrNameLst>
                                          <p:attrName>style.visibility</p:attrName>
                                        </p:attrNameLst>
                                      </p:cBhvr>
                                      <p:to>
                                        <p:strVal val="visible"/>
                                      </p:to>
                                    </p:set>
                                    <p:anim calcmode="lin" valueType="num">
                                      <p:cBhvr additive="base">
                                        <p:cTn id="7" dur="500" fill="hold"/>
                                        <p:tgtEl>
                                          <p:spTgt spid="3277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ctrTitle"/>
          </p:nvPr>
        </p:nvSpPr>
        <p:spPr>
          <a:xfrm>
            <a:off x="344488" y="404664"/>
            <a:ext cx="8420100" cy="431800"/>
          </a:xfrm>
        </p:spPr>
        <p:txBody>
          <a:bodyPr/>
          <a:lstStyle/>
          <a:p>
            <a:r>
              <a:rPr lang="es-AR" sz="2800" dirty="0" smtClean="0"/>
              <a:t>Modernización y Transformación Administrativa</a:t>
            </a:r>
          </a:p>
        </p:txBody>
      </p:sp>
      <p:sp>
        <p:nvSpPr>
          <p:cNvPr id="2051" name="2 Subtítulo"/>
          <p:cNvSpPr>
            <a:spLocks noGrp="1"/>
          </p:cNvSpPr>
          <p:nvPr>
            <p:ph type="subTitle" idx="1"/>
          </p:nvPr>
        </p:nvSpPr>
        <p:spPr>
          <a:xfrm>
            <a:off x="344488" y="836712"/>
            <a:ext cx="9217025" cy="5256584"/>
          </a:xfrm>
        </p:spPr>
        <p:txBody>
          <a:bodyPr/>
          <a:lstStyle/>
          <a:p>
            <a:pPr algn="just"/>
            <a:r>
              <a:rPr lang="es-AR" sz="2300" dirty="0" smtClean="0">
                <a:solidFill>
                  <a:srgbClr val="0070C0"/>
                </a:solidFill>
              </a:rPr>
              <a:t>Esta es la nueva corriente de inteligencia</a:t>
            </a:r>
            <a:r>
              <a:rPr lang="es-AR" sz="2300" dirty="0" smtClean="0"/>
              <a:t>, está cambiando lo que conocemos y lo que queremos conocer. Durante la próxima década, cuando esta tendencia adquiera velocidad, </a:t>
            </a:r>
            <a:r>
              <a:rPr lang="es-AR" sz="2300" dirty="0" smtClean="0">
                <a:solidFill>
                  <a:srgbClr val="0070C0"/>
                </a:solidFill>
              </a:rPr>
              <a:t>la tecnología volverá a modificar el modo en que funciona el mundo.</a:t>
            </a:r>
          </a:p>
          <a:p>
            <a:pPr algn="just"/>
            <a:r>
              <a:rPr lang="es-AR" sz="2300" dirty="0" smtClean="0"/>
              <a:t>Al mismo tiempo, la computación continúa con su cometido, de </a:t>
            </a:r>
            <a:r>
              <a:rPr lang="es-AR" sz="2300" dirty="0" smtClean="0">
                <a:solidFill>
                  <a:srgbClr val="0070C0"/>
                </a:solidFill>
              </a:rPr>
              <a:t>liberar la creatividad y el conocimiento humano de las arcas que los contienen.</a:t>
            </a:r>
            <a:r>
              <a:rPr lang="es-AR" sz="2300" dirty="0" smtClean="0"/>
              <a:t> El pensamiento ya no se encuentra confinado dentro de la </a:t>
            </a:r>
            <a:r>
              <a:rPr lang="es-AR" sz="2300" dirty="0" smtClean="0">
                <a:solidFill>
                  <a:srgbClr val="0070C0"/>
                </a:solidFill>
              </a:rPr>
              <a:t>mente individual</a:t>
            </a:r>
            <a:r>
              <a:rPr lang="es-AR" sz="2300" dirty="0" smtClean="0"/>
              <a:t>, las corporaciones o los países. </a:t>
            </a:r>
            <a:r>
              <a:rPr lang="es-AR" sz="2300" dirty="0" smtClean="0">
                <a:solidFill>
                  <a:srgbClr val="0070C0"/>
                </a:solidFill>
              </a:rPr>
              <a:t>Internet dio un impulso astronómico </a:t>
            </a:r>
            <a:r>
              <a:rPr lang="es-AR" sz="2300" dirty="0" smtClean="0"/>
              <a:t>y permitió a cualquiera </a:t>
            </a:r>
            <a:r>
              <a:rPr lang="es-AR" sz="2300" dirty="0" smtClean="0">
                <a:solidFill>
                  <a:srgbClr val="0070C0"/>
                </a:solidFill>
              </a:rPr>
              <a:t>compartir la información y colaborar </a:t>
            </a:r>
            <a:r>
              <a:rPr lang="es-AR" sz="2300" dirty="0" smtClean="0"/>
              <a:t>remotamente, desde todos los niveles de las compañías u organizaciones.</a:t>
            </a:r>
          </a:p>
          <a:p>
            <a:pPr algn="just"/>
            <a:r>
              <a:rPr lang="es-AR" sz="2300" dirty="0" smtClean="0"/>
              <a:t> Lo que el mundo experimentará es mucho más que una nueva era de la tecnología.</a:t>
            </a:r>
          </a:p>
          <a:p>
            <a:pPr algn="just"/>
            <a:r>
              <a:rPr lang="es-AR" sz="2300" dirty="0" smtClean="0">
                <a:solidFill>
                  <a:srgbClr val="0070C0"/>
                </a:solidFill>
              </a:rPr>
              <a:t>Es la nueva era del pensamiento. La tecnología solo la posibilita</a:t>
            </a:r>
            <a:r>
              <a:rPr lang="es-AR" sz="2400" dirty="0" smtClean="0">
                <a:solidFill>
                  <a:srgbClr val="0070C0"/>
                </a:solidFill>
              </a:rPr>
              <a:t>. </a:t>
            </a:r>
          </a:p>
          <a:p>
            <a:pPr algn="just"/>
            <a:endParaRPr lang="es-A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051">
                                            <p:txEl>
                                              <p:pRg st="3" end="3"/>
                                            </p:txEl>
                                          </p:spTgt>
                                        </p:tgtEl>
                                        <p:attrNameLst>
                                          <p:attrName>style.visibility</p:attrName>
                                        </p:attrNameLst>
                                      </p:cBhvr>
                                      <p:to>
                                        <p:strVal val="visible"/>
                                      </p:to>
                                    </p:set>
                                    <p:anim calcmode="lin" valueType="num">
                                      <p:cBhvr additive="base">
                                        <p:cTn id="25" dur="500" fill="hold"/>
                                        <p:tgtEl>
                                          <p:spTgt spid="20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415925" y="1125538"/>
            <a:ext cx="9145588" cy="4522787"/>
          </a:xfrm>
          <a:prstGeom prst="rect">
            <a:avLst/>
          </a:prstGeom>
          <a:noFill/>
          <a:ln w="9525">
            <a:noFill/>
            <a:miter lim="800000"/>
            <a:headEnd/>
            <a:tailEnd/>
          </a:ln>
        </p:spPr>
        <p:txBody>
          <a:bodyPr>
            <a:spAutoFit/>
          </a:bodyPr>
          <a:lstStyle/>
          <a:p>
            <a:pPr algn="just"/>
            <a:r>
              <a:rPr lang="es-AR" b="1" i="1" dirty="0"/>
              <a:t>Situación General</a:t>
            </a:r>
          </a:p>
          <a:p>
            <a:pPr algn="just"/>
            <a:r>
              <a:rPr lang="es-AR" dirty="0"/>
              <a:t>Lo curioso de todo esto es que los Gobiernos, en general, se han mantenido </a:t>
            </a:r>
            <a:r>
              <a:rPr lang="es-AR" dirty="0">
                <a:solidFill>
                  <a:srgbClr val="0070C0"/>
                </a:solidFill>
              </a:rPr>
              <a:t>aislados de este proceso</a:t>
            </a:r>
            <a:r>
              <a:rPr lang="es-AR" dirty="0"/>
              <a:t>, casi como negándolo. Pero, en realidad, lo único que conseguirán es retrasarlo, pues el mismo es incontenible, quieran o no va a suceder.</a:t>
            </a:r>
          </a:p>
          <a:p>
            <a:pPr algn="just"/>
            <a:r>
              <a:rPr lang="es-AR" dirty="0"/>
              <a:t>Es por ello, que debemos </a:t>
            </a:r>
            <a:r>
              <a:rPr lang="es-AR" dirty="0">
                <a:solidFill>
                  <a:srgbClr val="0070C0"/>
                </a:solidFill>
              </a:rPr>
              <a:t>ponernos a trabajar a favor del cambio </a:t>
            </a:r>
            <a:r>
              <a:rPr lang="es-AR" dirty="0"/>
              <a:t>y dejar de “remar” contra la corriente lo antes posible, para acortar la brecha tecnológica que nos está separando de resto de la sociedad.</a:t>
            </a:r>
          </a:p>
          <a:p>
            <a:pPr algn="just"/>
            <a:r>
              <a:rPr lang="es-AR" dirty="0"/>
              <a:t>Debemos reconvertir los Gobiernos en </a:t>
            </a:r>
            <a:r>
              <a:rPr lang="es-AR" dirty="0">
                <a:solidFill>
                  <a:srgbClr val="0070C0"/>
                </a:solidFill>
              </a:rPr>
              <a:t>Gobiernos “inteligentes</a:t>
            </a:r>
            <a:r>
              <a:rPr lang="es-AR" dirty="0"/>
              <a:t>”, que generen, concentren, procesen y disponibilicen la información que poseen.</a:t>
            </a:r>
          </a:p>
        </p:txBody>
      </p:sp>
      <p:sp>
        <p:nvSpPr>
          <p:cNvPr id="6147"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415925" y="908050"/>
            <a:ext cx="9145588" cy="5264150"/>
          </a:xfrm>
          <a:prstGeom prst="rect">
            <a:avLst/>
          </a:prstGeom>
          <a:noFill/>
          <a:ln w="9525">
            <a:noFill/>
            <a:miter lim="800000"/>
            <a:headEnd/>
            <a:tailEnd/>
          </a:ln>
        </p:spPr>
        <p:txBody>
          <a:bodyPr>
            <a:spAutoFit/>
          </a:bodyPr>
          <a:lstStyle/>
          <a:p>
            <a:pPr algn="just"/>
            <a:r>
              <a:rPr lang="es-AR" b="1" i="1" dirty="0"/>
              <a:t>¿Pero por donde debemos empezar?</a:t>
            </a:r>
          </a:p>
          <a:p>
            <a:pPr algn="just"/>
            <a:r>
              <a:rPr lang="es-AR" dirty="0"/>
              <a:t>Diría que por informatizar todos los procesos de Gobierno, no solo para mejorar los mismos desde el </a:t>
            </a:r>
            <a:r>
              <a:rPr lang="es-AR" dirty="0">
                <a:solidFill>
                  <a:srgbClr val="0070C0"/>
                </a:solidFill>
              </a:rPr>
              <a:t>punto de vista operativo</a:t>
            </a:r>
            <a:r>
              <a:rPr lang="es-AR" dirty="0"/>
              <a:t>, sino para captar la información contenida y así poder procesarla, analizarla y comprenderla, lo cual nos hará pensar diferente y encontrar </a:t>
            </a:r>
            <a:r>
              <a:rPr lang="es-AR" dirty="0">
                <a:solidFill>
                  <a:srgbClr val="0070C0"/>
                </a:solidFill>
              </a:rPr>
              <a:t>soluciones cada día más inteligentes </a:t>
            </a:r>
            <a:r>
              <a:rPr lang="es-AR" dirty="0"/>
              <a:t>a los problemas que nos planea la sociedad.</a:t>
            </a:r>
          </a:p>
          <a:p>
            <a:pPr algn="just"/>
            <a:r>
              <a:rPr lang="es-AR" dirty="0"/>
              <a:t>Una vez hecho esto, debemos </a:t>
            </a:r>
            <a:r>
              <a:rPr lang="es-AR" dirty="0">
                <a:solidFill>
                  <a:srgbClr val="0070C0"/>
                </a:solidFill>
              </a:rPr>
              <a:t>“disponibilizarla” </a:t>
            </a:r>
            <a:r>
              <a:rPr lang="es-AR" dirty="0"/>
              <a:t>al público en general, no solo por una cuestión de </a:t>
            </a:r>
            <a:r>
              <a:rPr lang="es-AR" dirty="0">
                <a:solidFill>
                  <a:srgbClr val="0070C0"/>
                </a:solidFill>
              </a:rPr>
              <a:t>transparencia</a:t>
            </a:r>
            <a:r>
              <a:rPr lang="es-AR" dirty="0"/>
              <a:t>, sino porque en el mundo actual, está creciendo a pasos agigantados el espíritu </a:t>
            </a:r>
            <a:r>
              <a:rPr lang="es-AR" dirty="0">
                <a:solidFill>
                  <a:srgbClr val="0070C0"/>
                </a:solidFill>
              </a:rPr>
              <a:t>colaborativo </a:t>
            </a:r>
            <a:r>
              <a:rPr lang="es-AR" dirty="0"/>
              <a:t>(del tipo wiki) y con esto lograremos, no solo usar nuestra capacidad de análisis y compresión, sino que estaremos aprovechando el potencial de millones de personas dispuestas a pensar y encontrar soluciones a los problemas.</a:t>
            </a:r>
          </a:p>
        </p:txBody>
      </p:sp>
      <p:sp>
        <p:nvSpPr>
          <p:cNvPr id="7171"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415925" y="908050"/>
            <a:ext cx="9145588" cy="5262979"/>
          </a:xfrm>
          <a:prstGeom prst="rect">
            <a:avLst/>
          </a:prstGeom>
          <a:noFill/>
          <a:ln w="9525">
            <a:noFill/>
            <a:miter lim="800000"/>
            <a:headEnd/>
            <a:tailEnd/>
          </a:ln>
        </p:spPr>
        <p:txBody>
          <a:bodyPr>
            <a:spAutoFit/>
          </a:bodyPr>
          <a:lstStyle/>
          <a:p>
            <a:pPr algn="just"/>
            <a:r>
              <a:rPr lang="es-AR" b="1" i="1" dirty="0"/>
              <a:t>Transformación Administrativa</a:t>
            </a:r>
          </a:p>
          <a:p>
            <a:pPr algn="just"/>
            <a:r>
              <a:rPr lang="es-AR" dirty="0"/>
              <a:t>En la actualidad la mayoría de las Administraciones Gubernamentales se encuentran aún fuertemente aferradas a la “tecnología papel”, o sea, vuelcan la información en un </a:t>
            </a:r>
            <a:r>
              <a:rPr lang="es-AR" dirty="0" smtClean="0"/>
              <a:t>“expediente </a:t>
            </a:r>
            <a:r>
              <a:rPr lang="es-AR" dirty="0"/>
              <a:t>papel</a:t>
            </a:r>
            <a:r>
              <a:rPr lang="es-AR" dirty="0" smtClean="0"/>
              <a:t>”, </a:t>
            </a:r>
            <a:r>
              <a:rPr lang="es-AR" dirty="0"/>
              <a:t>la cual solo puede ser procesada por medio de la lectura, la cual es claramente un anacronismo.</a:t>
            </a:r>
          </a:p>
          <a:p>
            <a:pPr algn="just"/>
            <a:r>
              <a:rPr lang="es-AR" dirty="0"/>
              <a:t>Pues más allá de que hayan incorporado </a:t>
            </a:r>
            <a:r>
              <a:rPr lang="es-AR" dirty="0">
                <a:solidFill>
                  <a:srgbClr val="0070C0"/>
                </a:solidFill>
              </a:rPr>
              <a:t>sistemas financieros y operativos, </a:t>
            </a:r>
            <a:r>
              <a:rPr lang="es-AR" dirty="0"/>
              <a:t>donde vuelcan parte de la información</a:t>
            </a:r>
            <a:r>
              <a:rPr lang="es-AR" dirty="0">
                <a:solidFill>
                  <a:srgbClr val="0070C0"/>
                </a:solidFill>
              </a:rPr>
              <a:t>, siguen documentando </a:t>
            </a:r>
            <a:r>
              <a:rPr lang="es-AR" b="1" dirty="0">
                <a:solidFill>
                  <a:srgbClr val="0070C0"/>
                </a:solidFill>
              </a:rPr>
              <a:t>todas</a:t>
            </a:r>
            <a:r>
              <a:rPr lang="es-AR" dirty="0">
                <a:solidFill>
                  <a:srgbClr val="0070C0"/>
                </a:solidFill>
              </a:rPr>
              <a:t> sus transacciones en papel, agrupadas bajo el concepto de un expediente, </a:t>
            </a:r>
            <a:r>
              <a:rPr lang="es-AR" dirty="0"/>
              <a:t>que es lo que realmente tiene validez jurídica.</a:t>
            </a:r>
          </a:p>
          <a:p>
            <a:pPr algn="just"/>
            <a:r>
              <a:rPr lang="es-AR" dirty="0"/>
              <a:t>Es fundamental encarar un proceso global de </a:t>
            </a:r>
            <a:r>
              <a:rPr lang="es-AR" dirty="0">
                <a:solidFill>
                  <a:srgbClr val="0070C0"/>
                </a:solidFill>
              </a:rPr>
              <a:t>“Gestión Documental”</a:t>
            </a:r>
            <a:r>
              <a:rPr lang="es-AR" dirty="0"/>
              <a:t> en orden de abandonar el “contenedor papel” por uno digital.</a:t>
            </a:r>
          </a:p>
        </p:txBody>
      </p:sp>
      <p:sp>
        <p:nvSpPr>
          <p:cNvPr id="8195"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416496" y="1052736"/>
            <a:ext cx="9145588" cy="4647426"/>
          </a:xfrm>
          <a:prstGeom prst="rect">
            <a:avLst/>
          </a:prstGeom>
          <a:noFill/>
          <a:ln w="9525">
            <a:noFill/>
            <a:miter lim="800000"/>
            <a:headEnd/>
            <a:tailEnd/>
          </a:ln>
        </p:spPr>
        <p:txBody>
          <a:bodyPr>
            <a:spAutoFit/>
          </a:bodyPr>
          <a:lstStyle/>
          <a:p>
            <a:pPr algn="just"/>
            <a:r>
              <a:rPr lang="es-AR" b="1" i="1" dirty="0"/>
              <a:t>Situación en la G.C.A.B.A</a:t>
            </a:r>
            <a:r>
              <a:rPr lang="es-AR" b="1" i="1" dirty="0" smtClean="0"/>
              <a:t>.</a:t>
            </a:r>
          </a:p>
          <a:p>
            <a:pPr algn="just"/>
            <a:endParaRPr lang="es-AR" sz="800" b="1" i="1" dirty="0"/>
          </a:p>
          <a:p>
            <a:pPr algn="just"/>
            <a:r>
              <a:rPr lang="es-AR" dirty="0"/>
              <a:t>Algo bastante curioso es que los documentos con los que se tramitaba eran creados digitalmente y, luego, impresos para su tramitación/guarda; y posteriormente digitalizados nuevamente, en gran parte, para su exhibición al público. </a:t>
            </a:r>
            <a:endParaRPr lang="es-AR" dirty="0">
              <a:solidFill>
                <a:srgbClr val="7030A0"/>
              </a:solidFill>
            </a:endParaRPr>
          </a:p>
          <a:p>
            <a:pPr algn="just"/>
            <a:r>
              <a:rPr lang="es-AR" dirty="0"/>
              <a:t>Los Objetivos que la Modernización debe perseguir, más allá de la captura de la información son: </a:t>
            </a:r>
            <a:r>
              <a:rPr lang="es-AR" dirty="0">
                <a:solidFill>
                  <a:srgbClr val="0070C0"/>
                </a:solidFill>
              </a:rPr>
              <a:t>la Eficiencia, la Transparencia y la Mejora de los Servicios.</a:t>
            </a:r>
          </a:p>
          <a:p>
            <a:pPr algn="just"/>
            <a:r>
              <a:rPr lang="es-AR" dirty="0"/>
              <a:t>¿Por qué la tramitación electrónica de un expediente (EE) es el único medio que logra estos tres objetivos en forma simultánea, tanto para el trámite interno, como para el trámite de “cara” al ciudadano?</a:t>
            </a:r>
          </a:p>
        </p:txBody>
      </p:sp>
      <p:sp>
        <p:nvSpPr>
          <p:cNvPr id="9219"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344488" y="1052736"/>
            <a:ext cx="9145587" cy="4647426"/>
          </a:xfrm>
          <a:prstGeom prst="rect">
            <a:avLst/>
          </a:prstGeom>
          <a:noFill/>
          <a:ln w="9525">
            <a:noFill/>
            <a:miter lim="800000"/>
            <a:headEnd/>
            <a:tailEnd/>
          </a:ln>
        </p:spPr>
        <p:txBody>
          <a:bodyPr>
            <a:spAutoFit/>
          </a:bodyPr>
          <a:lstStyle/>
          <a:p>
            <a:pPr algn="just"/>
            <a:r>
              <a:rPr lang="es-AR" b="1" dirty="0"/>
              <a:t>Eficiencia: </a:t>
            </a:r>
            <a:r>
              <a:rPr lang="es-AR" dirty="0"/>
              <a:t>EE </a:t>
            </a:r>
            <a:r>
              <a:rPr lang="es-AR" dirty="0">
                <a:solidFill>
                  <a:srgbClr val="0070C0"/>
                </a:solidFill>
              </a:rPr>
              <a:t>acelera</a:t>
            </a:r>
            <a:r>
              <a:rPr lang="es-AR" dirty="0"/>
              <a:t> en forma geométrica la </a:t>
            </a:r>
            <a:r>
              <a:rPr lang="es-AR" dirty="0">
                <a:solidFill>
                  <a:srgbClr val="0070C0"/>
                </a:solidFill>
              </a:rPr>
              <a:t>velocidad de tramitación</a:t>
            </a:r>
            <a:r>
              <a:rPr lang="es-AR" dirty="0"/>
              <a:t>, eliminando las demoras en la circulación, los </a:t>
            </a:r>
            <a:r>
              <a:rPr lang="es-AR" dirty="0">
                <a:solidFill>
                  <a:srgbClr val="0070C0"/>
                </a:solidFill>
              </a:rPr>
              <a:t>costos</a:t>
            </a:r>
            <a:r>
              <a:rPr lang="es-AR" dirty="0"/>
              <a:t> de traslado (vehículos, cadetes, etc.) y permite rediseñar los “circuitos” administrativos, ya que la problemática del lugar físico de su tramitación y visualización desaparecen</a:t>
            </a:r>
            <a:r>
              <a:rPr lang="es-AR" dirty="0" smtClean="0"/>
              <a:t>.</a:t>
            </a:r>
          </a:p>
          <a:p>
            <a:pPr algn="just"/>
            <a:endParaRPr lang="es-AR" sz="800" dirty="0"/>
          </a:p>
          <a:p>
            <a:pPr algn="just"/>
            <a:r>
              <a:rPr lang="es-AR" b="1" dirty="0"/>
              <a:t>Transparencia:</a:t>
            </a:r>
            <a:r>
              <a:rPr lang="es-AR" dirty="0"/>
              <a:t> Evita los números y fechas “reservadas”, los “extravíos” de expediente, los cambios de folio, en resumen, aumentan exponencialmente los controles por el uso de documentos electrónicos. En todo momento se puede ver el expediente, se sabe en qué instancia se encuentra el trámite, quién lo tiene, quién lo tuvo, cuánto demoró en cada lugar que estuvo, etc. </a:t>
            </a:r>
          </a:p>
        </p:txBody>
      </p:sp>
      <p:sp>
        <p:nvSpPr>
          <p:cNvPr id="10243"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344488" y="1052736"/>
            <a:ext cx="9145587" cy="3046988"/>
          </a:xfrm>
          <a:prstGeom prst="rect">
            <a:avLst/>
          </a:prstGeom>
          <a:noFill/>
          <a:ln w="9525">
            <a:noFill/>
            <a:miter lim="800000"/>
            <a:headEnd/>
            <a:tailEnd/>
          </a:ln>
        </p:spPr>
        <p:txBody>
          <a:bodyPr>
            <a:spAutoFit/>
          </a:bodyPr>
          <a:lstStyle/>
          <a:p>
            <a:pPr algn="just"/>
            <a:r>
              <a:rPr lang="es-AR" b="1" dirty="0"/>
              <a:t>Mejores Servicios: </a:t>
            </a:r>
            <a:r>
              <a:rPr lang="es-AR" dirty="0"/>
              <a:t>EE permite trámites más rápidos, “libera” recursos, y por ende, </a:t>
            </a:r>
            <a:r>
              <a:rPr lang="es-AR" dirty="0">
                <a:solidFill>
                  <a:srgbClr val="0070C0"/>
                </a:solidFill>
              </a:rPr>
              <a:t>con la misma dotación se pueden brindar más servicios</a:t>
            </a:r>
            <a:r>
              <a:rPr lang="es-AR" dirty="0"/>
              <a:t>. Pero, además y sumamente importante, con EE los </a:t>
            </a:r>
            <a:r>
              <a:rPr lang="es-AR" dirty="0">
                <a:solidFill>
                  <a:srgbClr val="0070C0"/>
                </a:solidFill>
              </a:rPr>
              <a:t>trámites </a:t>
            </a:r>
            <a:r>
              <a:rPr lang="es-AR" dirty="0"/>
              <a:t>se pueden realizar </a:t>
            </a:r>
            <a:r>
              <a:rPr lang="es-AR" dirty="0">
                <a:solidFill>
                  <a:srgbClr val="0070C0"/>
                </a:solidFill>
              </a:rPr>
              <a:t>a distancia </a:t>
            </a:r>
            <a:r>
              <a:rPr lang="es-AR" dirty="0"/>
              <a:t>(no presenciales), se puede brindar </a:t>
            </a:r>
            <a:r>
              <a:rPr lang="es-AR" dirty="0">
                <a:solidFill>
                  <a:srgbClr val="0070C0"/>
                </a:solidFill>
              </a:rPr>
              <a:t>información al “público”</a:t>
            </a:r>
            <a:r>
              <a:rPr lang="es-AR" dirty="0"/>
              <a:t> en todo momento, en relación a la instancia en que se encuentra el trámite, respecto a quién lo tiene, e inclusive, si se lo desea, se le puede dar vista del expediente completo</a:t>
            </a:r>
            <a:r>
              <a:rPr lang="es-AR" b="1" dirty="0"/>
              <a:t>. </a:t>
            </a:r>
          </a:p>
        </p:txBody>
      </p:sp>
      <p:sp>
        <p:nvSpPr>
          <p:cNvPr id="11267" name="1 Título"/>
          <p:cNvSpPr>
            <a:spLocks noGrp="1"/>
          </p:cNvSpPr>
          <p:nvPr>
            <p:ph type="ctrTitle"/>
          </p:nvPr>
        </p:nvSpPr>
        <p:spPr>
          <a:xfrm>
            <a:off x="344488" y="476250"/>
            <a:ext cx="8420100" cy="431800"/>
          </a:xfrm>
        </p:spPr>
        <p:txBody>
          <a:bodyPr/>
          <a:lstStyle/>
          <a:p>
            <a:r>
              <a:rPr lang="es-AR" sz="2800" smtClean="0"/>
              <a:t>Modernización y Transformación Administrativa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Geneva"/>
        <a:cs typeface=""/>
      </a:majorFont>
      <a:minorFont>
        <a:latin typeface="Arial"/>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1936</Words>
  <Application>Microsoft Office PowerPoint</Application>
  <PresentationFormat>A4 (210 x 297 mm)</PresentationFormat>
  <Paragraphs>159</Paragraphs>
  <Slides>20</Slides>
  <Notes>12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Blank Presentation</vt:lpstr>
      <vt:lpstr>Modernización y Transformación Administrativa</vt:lpstr>
      <vt:lpstr>Modernización y Transformación Administrativa</vt:lpstr>
      <vt:lpstr>Modernización y Transformación Administrativa</vt:lpstr>
      <vt:lpstr>Modernización y Transformación Administrativa</vt:lpstr>
      <vt:lpstr>Modernización y Transformación Administrativa</vt:lpstr>
      <vt:lpstr>Modernización y Transformación Administrativa</vt:lpstr>
      <vt:lpstr>Modernización y Transformación Administrativa</vt:lpstr>
      <vt:lpstr>Modernización y Transformación Administrativa</vt:lpstr>
      <vt:lpstr>Modernización y Transformación Administrativa</vt:lpstr>
      <vt:lpstr>Modernización y Transformación Administrativa</vt:lpstr>
      <vt:lpstr>Modernización y Transformación Administrativa</vt:lpstr>
      <vt:lpstr>Modernización y Transformación Administrativa</vt:lpstr>
      <vt:lpstr>Diapositiva 13</vt:lpstr>
      <vt:lpstr>Diapositiva 14</vt:lpstr>
      <vt:lpstr>Diapositiva 15</vt:lpstr>
      <vt:lpstr>Diapositiva 16</vt:lpstr>
      <vt:lpstr>Diapositiva 17</vt:lpstr>
      <vt:lpstr>Diapositiva 18</vt:lpstr>
      <vt:lpstr>Diapositiva 19</vt:lpstr>
      <vt:lpstr>Diapositiva 20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contaduria</cp:lastModifiedBy>
  <cp:revision>58</cp:revision>
  <dcterms:created xsi:type="dcterms:W3CDTF">2012-03-12T17:08:25Z</dcterms:created>
  <dcterms:modified xsi:type="dcterms:W3CDTF">2015-02-05T18:49:41Z</dcterms:modified>
</cp:coreProperties>
</file>